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35"/>
  </p:notesMasterIdLst>
  <p:sldIdLst>
    <p:sldId id="505" r:id="rId2"/>
    <p:sldId id="685" r:id="rId3"/>
    <p:sldId id="540" r:id="rId4"/>
    <p:sldId id="640" r:id="rId5"/>
    <p:sldId id="646" r:id="rId6"/>
    <p:sldId id="669" r:id="rId7"/>
    <p:sldId id="657" r:id="rId8"/>
    <p:sldId id="668" r:id="rId9"/>
    <p:sldId id="670" r:id="rId10"/>
    <p:sldId id="672" r:id="rId11"/>
    <p:sldId id="671" r:id="rId12"/>
    <p:sldId id="673" r:id="rId13"/>
    <p:sldId id="642" r:id="rId14"/>
    <p:sldId id="676" r:id="rId15"/>
    <p:sldId id="675" r:id="rId16"/>
    <p:sldId id="661" r:id="rId17"/>
    <p:sldId id="662" r:id="rId18"/>
    <p:sldId id="677" r:id="rId19"/>
    <p:sldId id="648" r:id="rId20"/>
    <p:sldId id="680" r:id="rId21"/>
    <p:sldId id="665" r:id="rId22"/>
    <p:sldId id="643" r:id="rId23"/>
    <p:sldId id="678" r:id="rId24"/>
    <p:sldId id="681" r:id="rId25"/>
    <p:sldId id="682" r:id="rId26"/>
    <p:sldId id="683" r:id="rId27"/>
    <p:sldId id="684" r:id="rId28"/>
    <p:sldId id="653" r:id="rId29"/>
    <p:sldId id="654" r:id="rId30"/>
    <p:sldId id="674" r:id="rId31"/>
    <p:sldId id="679" r:id="rId32"/>
    <p:sldId id="647" r:id="rId33"/>
    <p:sldId id="639" r:id="rId3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00"/>
    <a:srgbClr val="FF99FF"/>
    <a:srgbClr val="FFFF99"/>
    <a:srgbClr val="006600"/>
    <a:srgbClr val="FFFFCC"/>
    <a:srgbClr val="800080"/>
    <a:srgbClr val="00CC00"/>
    <a:srgbClr val="66CC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77" autoAdjust="0"/>
    <p:restoredTop sz="94660" autoAdjust="0"/>
  </p:normalViewPr>
  <p:slideViewPr>
    <p:cSldViewPr snapToGrid="0">
      <p:cViewPr varScale="1">
        <p:scale>
          <a:sx n="93" d="100"/>
          <a:sy n="93" d="100"/>
        </p:scale>
        <p:origin x="-90" y="-594"/>
      </p:cViewPr>
      <p:guideLst>
        <p:guide orient="horz"/>
        <p:guide/>
      </p:guideLst>
    </p:cSldViewPr>
  </p:slideViewPr>
  <p:outlineViewPr>
    <p:cViewPr>
      <p:scale>
        <a:sx n="33" d="100"/>
        <a:sy n="33" d="100"/>
      </p:scale>
      <p:origin x="0" y="1810"/>
    </p:cViewPr>
  </p:outlineViewPr>
  <p:notesTextViewPr>
    <p:cViewPr>
      <p:scale>
        <a:sx n="100" d="100"/>
        <a:sy n="100" d="100"/>
      </p:scale>
      <p:origin x="0" y="0"/>
    </p:cViewPr>
  </p:notesTextViewPr>
  <p:sorterViewPr>
    <p:cViewPr>
      <p:scale>
        <a:sx n="80" d="100"/>
        <a:sy n="80" d="100"/>
      </p:scale>
      <p:origin x="0" y="32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0B39F9-9779-49E4-9061-3C452DBF8DE4}" type="slidenum">
              <a:rPr lang="en-US"/>
              <a:pPr/>
              <a:t>‹#›</a:t>
            </a:fld>
            <a:endParaRPr lang="en-US"/>
          </a:p>
        </p:txBody>
      </p:sp>
    </p:spTree>
    <p:extLst>
      <p:ext uri="{BB962C8B-B14F-4D97-AF65-F5344CB8AC3E}">
        <p14:creationId xmlns:p14="http://schemas.microsoft.com/office/powerpoint/2010/main" val="308734555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98500" y="1617663"/>
            <a:ext cx="7772400" cy="2289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98500" y="4059238"/>
            <a:ext cx="7772400" cy="2290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617663"/>
            <a:ext cx="3810000" cy="4732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17663"/>
            <a:ext cx="3810000" cy="2289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0900" y="4059238"/>
            <a:ext cx="3810000" cy="2290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b="0"/>
            </a:lvl1pPr>
            <a:lvl2pPr>
              <a:defRPr b="0"/>
            </a:lvl2pPr>
            <a:lvl3pPr marL="804863" indent="-347663">
              <a:buFont typeface="Courier New" panose="02070309020205020404" pitchFamily="49" charset="0"/>
              <a:buChar char="o"/>
              <a:defRPr b="0"/>
            </a:lvl3pPr>
            <a:lvl4pPr marL="973138" indent="-287338">
              <a:buFont typeface="Wingdings" panose="05000000000000000000" pitchFamily="2" charset="2"/>
              <a:buChar char="q"/>
              <a:defRPr b="0"/>
            </a:lvl4pPr>
            <a:lvl5pPr marL="1143000" indent="-228600">
              <a:buFont typeface="Wingdings" panose="05000000000000000000" pitchFamily="2" charset="2"/>
              <a:buChar char="Ø"/>
              <a:defRPr b="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formational Slide">
    <p:bg>
      <p:bgPr>
        <a:gradFill rotWithShape="0">
          <a:gsLst>
            <a:gs pos="0">
              <a:srgbClr val="FFFF00"/>
            </a:gs>
            <a:gs pos="100000">
              <a:srgbClr val="FFFFCC"/>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8666" y="401107"/>
            <a:ext cx="8473863" cy="762000"/>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64067" y="1397530"/>
            <a:ext cx="8482754" cy="5048990"/>
          </a:xfrm>
        </p:spPr>
        <p:txBody>
          <a:bodyPr/>
          <a:lstStyle>
            <a:lvl1pPr>
              <a:defRPr>
                <a:solidFill>
                  <a:schemeClr val="tx1"/>
                </a:solidFill>
              </a:defRPr>
            </a:lvl1pPr>
            <a:lvl2pPr>
              <a:defRPr>
                <a:solidFill>
                  <a:schemeClr val="tx1"/>
                </a:solidFill>
              </a:defRPr>
            </a:lvl2pPr>
            <a:lvl3pPr marL="804863" indent="-347663">
              <a:buFont typeface="Courier New" panose="02070309020205020404" pitchFamily="49" charset="0"/>
              <a:buChar char="o"/>
              <a:defRPr>
                <a:solidFill>
                  <a:schemeClr val="tx1"/>
                </a:solidFill>
              </a:defRPr>
            </a:lvl3pPr>
            <a:lvl4pPr marL="973138" indent="-287338">
              <a:buFont typeface="Wingdings" panose="05000000000000000000" pitchFamily="2" charset="2"/>
              <a:buChar char="q"/>
              <a:defRPr>
                <a:solidFill>
                  <a:schemeClr val="tx1"/>
                </a:solidFill>
              </a:defRPr>
            </a:lvl4pPr>
            <a:lvl5pPr marL="1143000" indent="-228600">
              <a:buFont typeface="Wingdings" panose="05000000000000000000" pitchFamily="2" charset="2"/>
              <a:buChar char="Ø"/>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p:cNvSpPr>
          <p:nvPr>
            <p:ph type="sldNum" sz="quarter" idx="10"/>
          </p:nvPr>
        </p:nvSpPr>
        <p:spPr>
          <a:xfrm>
            <a:off x="6823544" y="6419961"/>
            <a:ext cx="2133600" cy="365125"/>
          </a:xfrm>
        </p:spPr>
        <p:txBody>
          <a:bodyPr/>
          <a:lstStyle>
            <a:lvl1pPr>
              <a:defRPr>
                <a:solidFill>
                  <a:schemeClr val="tx1"/>
                </a:solidFill>
              </a:defRPr>
            </a:lvl1pPr>
          </a:lstStyle>
          <a:p>
            <a:fld id="{8DBD05BA-04DD-4BAD-98C9-970B9F9E3D17}" type="slidenum">
              <a:rPr lang="en-US" smtClean="0"/>
              <a:pPr/>
              <a:t>‹#›</a:t>
            </a:fld>
            <a:endParaRPr lang="en-US"/>
          </a:p>
        </p:txBody>
      </p:sp>
    </p:spTree>
    <p:extLst>
      <p:ext uri="{BB962C8B-B14F-4D97-AF65-F5344CB8AC3E}">
        <p14:creationId xmlns:p14="http://schemas.microsoft.com/office/powerpoint/2010/main" val="89100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ub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313267" y="236007"/>
            <a:ext cx="8407400" cy="762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64067" y="1625600"/>
            <a:ext cx="8390466" cy="450426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635000" y="1181100"/>
            <a:ext cx="4356100" cy="338554"/>
          </a:xfrm>
          <a:prstGeom prst="rect">
            <a:avLst/>
          </a:prstGeom>
          <a:noFill/>
        </p:spPr>
        <p:txBody>
          <a:bodyPr wrap="square" rtlCol="0">
            <a:spAutoFit/>
          </a:bodyPr>
          <a:lstStyle/>
          <a:p>
            <a:endParaRPr lang="en-US" sz="1600" dirty="0" smtClean="0">
              <a:solidFill>
                <a:schemeClr val="bg1"/>
              </a:solidFill>
            </a:endParaRPr>
          </a:p>
        </p:txBody>
      </p:sp>
      <p:sp>
        <p:nvSpPr>
          <p:cNvPr id="8" name="Text Placeholder 7"/>
          <p:cNvSpPr>
            <a:spLocks noGrp="1"/>
          </p:cNvSpPr>
          <p:nvPr>
            <p:ph type="body" sz="quarter" idx="10"/>
          </p:nvPr>
        </p:nvSpPr>
        <p:spPr>
          <a:xfrm>
            <a:off x="317500" y="1016000"/>
            <a:ext cx="8432800" cy="571500"/>
          </a:xfrm>
        </p:spPr>
        <p:txBody>
          <a:bodyPr/>
          <a:lstStyle>
            <a:lvl1pPr>
              <a:buNone/>
              <a:defRPr b="0" i="1">
                <a:solidFill>
                  <a:srgbClr val="CCFFFF"/>
                </a:solidFill>
                <a:latin typeface="Times New Roman" pitchFamily="18" charset="0"/>
                <a:cs typeface="Times New Roman" pitchFamily="18" charset="0"/>
              </a:defRPr>
            </a:lvl1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426" y="954017"/>
            <a:ext cx="7772400" cy="1815882"/>
          </a:xfrm>
        </p:spPr>
        <p:txBody>
          <a:bodyPr anchor="t"/>
          <a:lstStyle>
            <a:lvl1pPr algn="l">
              <a:defRPr sz="5600" b="1" cap="none" baseline="0">
                <a:latin typeface="Tahoma" panose="020B060403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67722" y="4421614"/>
            <a:ext cx="7772400" cy="1500187"/>
          </a:xfrm>
        </p:spPr>
        <p:txBody>
          <a:bodyPr anchor="b"/>
          <a:lstStyle>
            <a:lvl1pPr marL="0" indent="0">
              <a:buNone/>
              <a:defRPr sz="3200" baseline="0">
                <a:solidFill>
                  <a:srgbClr val="00FFFF"/>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38667" y="401107"/>
            <a:ext cx="84074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smtClean="0"/>
              <a:t>This is the Master supraTitle</a:t>
            </a:r>
          </a:p>
        </p:txBody>
      </p:sp>
      <p:sp>
        <p:nvSpPr>
          <p:cNvPr id="38915" name="Rectangle 3"/>
          <p:cNvSpPr>
            <a:spLocks noGrp="1" noChangeArrowheads="1"/>
          </p:cNvSpPr>
          <p:nvPr>
            <p:ph type="body" idx="1"/>
          </p:nvPr>
        </p:nvSpPr>
        <p:spPr bwMode="auto">
          <a:xfrm>
            <a:off x="364067" y="1256306"/>
            <a:ext cx="8390466" cy="50729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2" name="Slide Number Placeholder 1"/>
          <p:cNvSpPr>
            <a:spLocks noGrp="1"/>
          </p:cNvSpPr>
          <p:nvPr>
            <p:ph type="sldNum" sz="quarter" idx="4"/>
          </p:nvPr>
        </p:nvSpPr>
        <p:spPr>
          <a:xfrm>
            <a:off x="6823544" y="6356350"/>
            <a:ext cx="2133600" cy="365125"/>
          </a:xfrm>
          <a:prstGeom prst="rect">
            <a:avLst/>
          </a:prstGeom>
        </p:spPr>
        <p:txBody>
          <a:bodyPr vert="horz" lIns="91440" tIns="45720" rIns="91440" bIns="45720" rtlCol="0" anchor="ctr"/>
          <a:lstStyle>
            <a:lvl1pPr algn="r">
              <a:defRPr sz="1400" b="1">
                <a:solidFill>
                  <a:schemeClr val="bg1"/>
                </a:solidFill>
              </a:defRPr>
            </a:lvl1pPr>
          </a:lstStyle>
          <a:p>
            <a:fld id="{8DBD05BA-04DD-4BAD-98C9-970B9F9E3D1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802" r:id="rId3"/>
    <p:sldLayoutId id="2147483801"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797" r:id="rId14"/>
    <p:sldLayoutId id="2147483799" r:id="rId15"/>
    <p:sldLayoutId id="2147483800" r:id="rId16"/>
  </p:sldLayoutIdLst>
  <p:hf hdr="0" ftr="0" dt="0"/>
  <p:txStyles>
    <p:titleStyle>
      <a:lvl1pPr algn="l" rtl="0" eaLnBrk="0" fontAlgn="base" hangingPunct="0">
        <a:spcBef>
          <a:spcPct val="0"/>
        </a:spcBef>
        <a:spcAft>
          <a:spcPct val="0"/>
        </a:spcAft>
        <a:defRPr sz="4400">
          <a:solidFill>
            <a:srgbClr val="FFFF99"/>
          </a:solidFill>
          <a:latin typeface="+mj-lt"/>
          <a:ea typeface="+mj-ea"/>
          <a:cs typeface="+mj-cs"/>
        </a:defRPr>
      </a:lvl1pPr>
      <a:lvl2pPr algn="l" rtl="0" eaLnBrk="0" fontAlgn="base" hangingPunct="0">
        <a:spcBef>
          <a:spcPct val="0"/>
        </a:spcBef>
        <a:spcAft>
          <a:spcPct val="0"/>
        </a:spcAft>
        <a:defRPr sz="4400">
          <a:solidFill>
            <a:srgbClr val="FFFF99"/>
          </a:solidFill>
          <a:latin typeface="Arial" charset="0"/>
        </a:defRPr>
      </a:lvl2pPr>
      <a:lvl3pPr algn="l" rtl="0" eaLnBrk="0" fontAlgn="base" hangingPunct="0">
        <a:spcBef>
          <a:spcPct val="0"/>
        </a:spcBef>
        <a:spcAft>
          <a:spcPct val="0"/>
        </a:spcAft>
        <a:defRPr sz="4400">
          <a:solidFill>
            <a:srgbClr val="FFFF99"/>
          </a:solidFill>
          <a:latin typeface="Arial" charset="0"/>
        </a:defRPr>
      </a:lvl3pPr>
      <a:lvl4pPr algn="l" rtl="0" eaLnBrk="0" fontAlgn="base" hangingPunct="0">
        <a:spcBef>
          <a:spcPct val="0"/>
        </a:spcBef>
        <a:spcAft>
          <a:spcPct val="0"/>
        </a:spcAft>
        <a:defRPr sz="4400">
          <a:solidFill>
            <a:srgbClr val="FFFF99"/>
          </a:solidFill>
          <a:latin typeface="Arial" charset="0"/>
        </a:defRPr>
      </a:lvl4pPr>
      <a:lvl5pPr algn="l" rtl="0" eaLnBrk="0" fontAlgn="base" hangingPunct="0">
        <a:spcBef>
          <a:spcPct val="0"/>
        </a:spcBef>
        <a:spcAft>
          <a:spcPct val="0"/>
        </a:spcAft>
        <a:defRPr sz="4400">
          <a:solidFill>
            <a:srgbClr val="FFFF99"/>
          </a:solidFill>
          <a:latin typeface="Arial" charset="0"/>
        </a:defRPr>
      </a:lvl5pPr>
      <a:lvl6pPr marL="457200" algn="l" rtl="0" eaLnBrk="0" fontAlgn="base" hangingPunct="0">
        <a:spcBef>
          <a:spcPct val="0"/>
        </a:spcBef>
        <a:spcAft>
          <a:spcPct val="0"/>
        </a:spcAft>
        <a:defRPr sz="4400">
          <a:solidFill>
            <a:srgbClr val="FFFF99"/>
          </a:solidFill>
          <a:latin typeface="Arial" charset="0"/>
        </a:defRPr>
      </a:lvl6pPr>
      <a:lvl7pPr marL="914400" algn="l" rtl="0" eaLnBrk="0" fontAlgn="base" hangingPunct="0">
        <a:spcBef>
          <a:spcPct val="0"/>
        </a:spcBef>
        <a:spcAft>
          <a:spcPct val="0"/>
        </a:spcAft>
        <a:defRPr sz="4400">
          <a:solidFill>
            <a:srgbClr val="FFFF99"/>
          </a:solidFill>
          <a:latin typeface="Arial" charset="0"/>
        </a:defRPr>
      </a:lvl7pPr>
      <a:lvl8pPr marL="1371600" algn="l" rtl="0" eaLnBrk="0" fontAlgn="base" hangingPunct="0">
        <a:spcBef>
          <a:spcPct val="0"/>
        </a:spcBef>
        <a:spcAft>
          <a:spcPct val="0"/>
        </a:spcAft>
        <a:defRPr sz="4400">
          <a:solidFill>
            <a:srgbClr val="FFFF99"/>
          </a:solidFill>
          <a:latin typeface="Arial" charset="0"/>
        </a:defRPr>
      </a:lvl8pPr>
      <a:lvl9pPr marL="1828800" algn="l" rtl="0" eaLnBrk="0" fontAlgn="base" hangingPunct="0">
        <a:spcBef>
          <a:spcPct val="0"/>
        </a:spcBef>
        <a:spcAft>
          <a:spcPct val="0"/>
        </a:spcAft>
        <a:defRPr sz="4400">
          <a:solidFill>
            <a:srgbClr val="FFFF99"/>
          </a:solidFill>
          <a:latin typeface="Arial" charset="0"/>
        </a:defRPr>
      </a:lvl9pPr>
    </p:titleStyle>
    <p:bodyStyle>
      <a:lvl1pPr marL="223838" indent="-223838" algn="l" rtl="0" eaLnBrk="0" fontAlgn="base" hangingPunct="0">
        <a:spcBef>
          <a:spcPct val="20000"/>
        </a:spcBef>
        <a:spcAft>
          <a:spcPct val="0"/>
        </a:spcAft>
        <a:buChar char="•"/>
        <a:defRPr sz="2400" b="0">
          <a:solidFill>
            <a:schemeClr val="bg1"/>
          </a:solidFill>
          <a:latin typeface="+mn-lt"/>
          <a:ea typeface="+mn-ea"/>
          <a:cs typeface="+mn-cs"/>
        </a:defRPr>
      </a:lvl1pPr>
      <a:lvl2pPr marL="515938" indent="-287338" algn="l" rtl="0" eaLnBrk="0" fontAlgn="base" hangingPunct="0">
        <a:spcBef>
          <a:spcPct val="20000"/>
        </a:spcBef>
        <a:spcAft>
          <a:spcPct val="0"/>
        </a:spcAft>
        <a:buFont typeface="Wingdings" pitchFamily="2" charset="2"/>
        <a:buChar char="§"/>
        <a:defRPr sz="2000" b="0">
          <a:solidFill>
            <a:schemeClr val="bg1"/>
          </a:solidFill>
          <a:latin typeface="+mn-lt"/>
        </a:defRPr>
      </a:lvl2pPr>
      <a:lvl3pPr marL="804863" indent="-347663" algn="l" rtl="0" eaLnBrk="0" fontAlgn="base" hangingPunct="0">
        <a:spcBef>
          <a:spcPct val="20000"/>
        </a:spcBef>
        <a:spcAft>
          <a:spcPct val="0"/>
        </a:spcAft>
        <a:buFont typeface="Wingdings" pitchFamily="2" charset="2"/>
        <a:buChar char="q"/>
        <a:defRPr sz="1800" b="0">
          <a:solidFill>
            <a:schemeClr val="bg1"/>
          </a:solidFill>
          <a:latin typeface="+mn-lt"/>
        </a:defRPr>
      </a:lvl3pPr>
      <a:lvl4pPr marL="973138" indent="-287338" algn="l" rtl="0" eaLnBrk="0" fontAlgn="base" hangingPunct="0">
        <a:spcBef>
          <a:spcPct val="20000"/>
        </a:spcBef>
        <a:spcAft>
          <a:spcPct val="0"/>
        </a:spcAft>
        <a:buChar char="–"/>
        <a:defRPr sz="1600" b="0">
          <a:solidFill>
            <a:schemeClr val="bg1"/>
          </a:solidFill>
          <a:latin typeface="+mn-lt"/>
        </a:defRPr>
      </a:lvl4pPr>
      <a:lvl5pPr marL="1143000" indent="-228600" algn="l" rtl="0" eaLnBrk="0" fontAlgn="base" hangingPunct="0">
        <a:spcBef>
          <a:spcPct val="20000"/>
        </a:spcBef>
        <a:spcAft>
          <a:spcPct val="0"/>
        </a:spcAft>
        <a:buChar char="»"/>
        <a:defRPr sz="1400" b="0">
          <a:solidFill>
            <a:schemeClr val="bg1"/>
          </a:solidFill>
          <a:latin typeface="+mn-lt"/>
        </a:defRPr>
      </a:lvl5pPr>
      <a:lvl6pPr marL="2514600" indent="-228600" algn="l" rtl="0" eaLnBrk="0" fontAlgn="base" hangingPunct="0">
        <a:spcBef>
          <a:spcPct val="20000"/>
        </a:spcBef>
        <a:spcAft>
          <a:spcPct val="0"/>
        </a:spcAft>
        <a:buChar char="»"/>
        <a:defRPr sz="2000">
          <a:solidFill>
            <a:schemeClr val="bg1"/>
          </a:solidFill>
          <a:latin typeface="+mn-lt"/>
        </a:defRPr>
      </a:lvl6pPr>
      <a:lvl7pPr marL="2971800" indent="-228600" algn="l" rtl="0" eaLnBrk="0" fontAlgn="base" hangingPunct="0">
        <a:spcBef>
          <a:spcPct val="20000"/>
        </a:spcBef>
        <a:spcAft>
          <a:spcPct val="0"/>
        </a:spcAft>
        <a:buChar char="»"/>
        <a:defRPr sz="2000">
          <a:solidFill>
            <a:schemeClr val="bg1"/>
          </a:solidFill>
          <a:latin typeface="+mn-lt"/>
        </a:defRPr>
      </a:lvl7pPr>
      <a:lvl8pPr marL="3429000" indent="-228600" algn="l" rtl="0" eaLnBrk="0" fontAlgn="base" hangingPunct="0">
        <a:spcBef>
          <a:spcPct val="20000"/>
        </a:spcBef>
        <a:spcAft>
          <a:spcPct val="0"/>
        </a:spcAft>
        <a:buChar char="»"/>
        <a:defRPr sz="2000">
          <a:solidFill>
            <a:schemeClr val="bg1"/>
          </a:solidFill>
          <a:latin typeface="+mn-lt"/>
        </a:defRPr>
      </a:lvl8pPr>
      <a:lvl9pPr marL="3886200" indent="-228600" algn="l" rtl="0" eaLnBrk="0" fontAlgn="base" hangingPunct="0">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954107"/>
          </a:xfrm>
        </p:spPr>
        <p:txBody>
          <a:bodyPr/>
          <a:lstStyle/>
          <a:p>
            <a:r>
              <a:rPr lang="en-US" dirty="0" smtClean="0"/>
              <a:t>Cell Junctions</a:t>
            </a:r>
            <a:endParaRPr lang="en-US" b="0" dirty="0"/>
          </a:p>
        </p:txBody>
      </p:sp>
      <p:sp>
        <p:nvSpPr>
          <p:cNvPr id="5" name="Text Placeholder 4"/>
          <p:cNvSpPr>
            <a:spLocks noGrp="1"/>
          </p:cNvSpPr>
          <p:nvPr>
            <p:ph type="body" idx="1"/>
          </p:nvPr>
        </p:nvSpPr>
        <p:spPr/>
        <p:txBody>
          <a:bodyPr/>
          <a:lstStyle/>
          <a:p>
            <a:r>
              <a:rPr lang="en-US" dirty="0" smtClean="0"/>
              <a:t>Lecture 8</a:t>
            </a:r>
            <a:endParaRPr lang="en-US" dirty="0"/>
          </a:p>
        </p:txBody>
      </p:sp>
    </p:spTree>
    <p:extLst>
      <p:ext uri="{BB962C8B-B14F-4D97-AF65-F5344CB8AC3E}">
        <p14:creationId xmlns:p14="http://schemas.microsoft.com/office/powerpoint/2010/main" val="2937093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Adherens</a:t>
            </a:r>
            <a:r>
              <a:rPr lang="en-US" dirty="0" smtClean="0"/>
              <a:t> Junction Features</a:t>
            </a:r>
            <a:endParaRPr lang="en-US" dirty="0"/>
          </a:p>
        </p:txBody>
      </p:sp>
      <p:sp>
        <p:nvSpPr>
          <p:cNvPr id="2" name="Content Placeholder 1"/>
          <p:cNvSpPr>
            <a:spLocks noGrp="1"/>
          </p:cNvSpPr>
          <p:nvPr>
            <p:ph idx="1"/>
          </p:nvPr>
        </p:nvSpPr>
        <p:spPr/>
        <p:txBody>
          <a:bodyPr/>
          <a:lstStyle/>
          <a:p>
            <a:pPr marL="0" indent="0">
              <a:buNone/>
            </a:pPr>
            <a:r>
              <a:rPr lang="en-US" dirty="0" smtClean="0">
                <a:solidFill>
                  <a:srgbClr val="00FF00"/>
                </a:solidFill>
              </a:rPr>
              <a:t>Plaque (adhesion plaques)</a:t>
            </a:r>
          </a:p>
          <a:p>
            <a:pPr marL="292100" lvl="1" indent="0">
              <a:buNone/>
            </a:pPr>
            <a:r>
              <a:rPr lang="en-US" dirty="0" smtClean="0"/>
              <a:t>like desmosomes, a dense collection of proteins forms on the intracellular side that looks like a plaque in microscopy</a:t>
            </a:r>
          </a:p>
          <a:p>
            <a:pPr marL="0" indent="0">
              <a:buNone/>
            </a:pPr>
            <a:r>
              <a:rPr lang="en-US" dirty="0" err="1" smtClean="0">
                <a:solidFill>
                  <a:srgbClr val="00FF00"/>
                </a:solidFill>
              </a:rPr>
              <a:t>Cadherins</a:t>
            </a:r>
            <a:endParaRPr lang="en-US" dirty="0" smtClean="0">
              <a:solidFill>
                <a:srgbClr val="00FF00"/>
              </a:solidFill>
            </a:endParaRPr>
          </a:p>
          <a:p>
            <a:pPr lvl="1"/>
            <a:r>
              <a:rPr lang="en-US" dirty="0" smtClean="0"/>
              <a:t>these are the molecules that connect the two cells together</a:t>
            </a:r>
          </a:p>
          <a:p>
            <a:pPr lvl="1"/>
            <a:r>
              <a:rPr lang="en-US" dirty="0" smtClean="0"/>
              <a:t>a different set of </a:t>
            </a:r>
            <a:r>
              <a:rPr lang="en-US" dirty="0" err="1" smtClean="0"/>
              <a:t>cadherins</a:t>
            </a:r>
            <a:r>
              <a:rPr lang="en-US" dirty="0" smtClean="0"/>
              <a:t> from those in desmosomes do the actual linking of the cells between the two membranes</a:t>
            </a:r>
          </a:p>
          <a:p>
            <a:pPr marL="0" indent="0">
              <a:buNone/>
            </a:pPr>
            <a:r>
              <a:rPr lang="en-US" dirty="0" smtClean="0">
                <a:solidFill>
                  <a:srgbClr val="00FF00"/>
                </a:solidFill>
              </a:rPr>
              <a:t>Linking proteins</a:t>
            </a:r>
            <a:endParaRPr lang="en-US" dirty="0">
              <a:solidFill>
                <a:srgbClr val="00FF00"/>
              </a:solidFill>
            </a:endParaRPr>
          </a:p>
          <a:p>
            <a:pPr marL="449263" lvl="1" indent="-263525"/>
            <a:r>
              <a:rPr lang="en-US" dirty="0"/>
              <a:t>These form a ring around the cells, connecting to other plaques on the cell</a:t>
            </a:r>
          </a:p>
          <a:p>
            <a:pPr marL="0" indent="0">
              <a:buNone/>
            </a:pPr>
            <a:r>
              <a:rPr lang="en-US" dirty="0" smtClean="0">
                <a:solidFill>
                  <a:srgbClr val="00FF00"/>
                </a:solidFill>
              </a:rPr>
              <a:t>Actin filaments</a:t>
            </a:r>
          </a:p>
          <a:p>
            <a:pPr marL="449263" lvl="1" indent="-263525"/>
            <a:r>
              <a:rPr lang="en-US" dirty="0" smtClean="0"/>
              <a:t>These form a ring around the cells, connecting to other plaques on the cell</a:t>
            </a:r>
            <a:endParaRPr lang="en-US" dirty="0"/>
          </a:p>
        </p:txBody>
      </p:sp>
      <p:sp>
        <p:nvSpPr>
          <p:cNvPr id="3" name="Slide Number Placeholder 2"/>
          <p:cNvSpPr>
            <a:spLocks noGrp="1"/>
          </p:cNvSpPr>
          <p:nvPr>
            <p:ph type="sldNum" sz="quarter" idx="10"/>
          </p:nvPr>
        </p:nvSpPr>
        <p:spPr/>
        <p:txBody>
          <a:bodyPr/>
          <a:lstStyle/>
          <a:p>
            <a:fld id="{8DBD05BA-04DD-4BAD-98C9-970B9F9E3D17}" type="slidenum">
              <a:rPr lang="en-US" smtClean="0"/>
              <a:pPr/>
              <a:t>10</a:t>
            </a:fld>
            <a:endParaRPr lang="en-US"/>
          </a:p>
        </p:txBody>
      </p:sp>
    </p:spTree>
    <p:extLst>
      <p:ext uri="{BB962C8B-B14F-4D97-AF65-F5344CB8AC3E}">
        <p14:creationId xmlns:p14="http://schemas.microsoft.com/office/powerpoint/2010/main" val="3130944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064" y="195031"/>
            <a:ext cx="8407400" cy="523220"/>
          </a:xfrm>
        </p:spPr>
        <p:txBody>
          <a:bodyPr/>
          <a:lstStyle/>
          <a:p>
            <a:r>
              <a:rPr lang="en-US" sz="2800" dirty="0" smtClean="0"/>
              <a:t>Comparing </a:t>
            </a:r>
            <a:r>
              <a:rPr lang="en-US" sz="2800" dirty="0" err="1" smtClean="0"/>
              <a:t>Adherens</a:t>
            </a:r>
            <a:r>
              <a:rPr lang="en-US" sz="2800" dirty="0" smtClean="0"/>
              <a:t> Junctions to Desmosomes</a:t>
            </a:r>
            <a:endParaRPr lang="en-US" sz="2800" dirty="0"/>
          </a:p>
        </p:txBody>
      </p:sp>
      <p:sp>
        <p:nvSpPr>
          <p:cNvPr id="3" name="Content Placeholder 2"/>
          <p:cNvSpPr>
            <a:spLocks noGrp="1"/>
          </p:cNvSpPr>
          <p:nvPr>
            <p:ph idx="1"/>
          </p:nvPr>
        </p:nvSpPr>
        <p:spPr>
          <a:xfrm>
            <a:off x="364067" y="774915"/>
            <a:ext cx="8390466" cy="5554323"/>
          </a:xfrm>
        </p:spPr>
        <p:txBody>
          <a:bodyPr/>
          <a:lstStyle/>
          <a:p>
            <a:pPr marL="0" indent="0">
              <a:buNone/>
            </a:pPr>
            <a:r>
              <a:rPr lang="en-US" sz="2000" dirty="0" smtClean="0">
                <a:latin typeface="+mj-lt"/>
              </a:rPr>
              <a:t>Although the actual proteins differ, the protein types are similar between the </a:t>
            </a:r>
            <a:r>
              <a:rPr lang="en-US" sz="2000" dirty="0" err="1" smtClean="0">
                <a:latin typeface="+mj-lt"/>
              </a:rPr>
              <a:t>adherens</a:t>
            </a:r>
            <a:r>
              <a:rPr lang="en-US" sz="2000" dirty="0" smtClean="0">
                <a:latin typeface="+mj-lt"/>
              </a:rPr>
              <a:t> junctions and the desmosomes</a:t>
            </a:r>
          </a:p>
          <a:p>
            <a:pPr lvl="1"/>
            <a:r>
              <a:rPr lang="en-US" dirty="0" err="1" smtClean="0">
                <a:solidFill>
                  <a:srgbClr val="FFFF00"/>
                </a:solidFill>
              </a:rPr>
              <a:t>cadherins</a:t>
            </a:r>
            <a:r>
              <a:rPr lang="en-US" dirty="0" smtClean="0">
                <a:solidFill>
                  <a:srgbClr val="FFFF00"/>
                </a:solidFill>
              </a:rPr>
              <a:t> </a:t>
            </a:r>
            <a:r>
              <a:rPr lang="en-US" dirty="0" smtClean="0"/>
              <a:t>are the proteins between the cells linking them</a:t>
            </a:r>
          </a:p>
          <a:p>
            <a:pPr lvl="1"/>
            <a:r>
              <a:rPr lang="en-US" dirty="0" smtClean="0"/>
              <a:t>and the proteins that connect to the </a:t>
            </a:r>
            <a:r>
              <a:rPr lang="en-US" dirty="0" err="1" smtClean="0"/>
              <a:t>cadherins</a:t>
            </a:r>
            <a:r>
              <a:rPr lang="en-US" dirty="0" smtClean="0"/>
              <a:t> (via linking proteins) are filaments that connect the membranes through a cytoskeleton</a:t>
            </a:r>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11</a:t>
            </a:fld>
            <a:endParaRPr lang="en-US"/>
          </a:p>
        </p:txBody>
      </p:sp>
      <p:pic>
        <p:nvPicPr>
          <p:cNvPr id="184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064" y="3192652"/>
            <a:ext cx="8679450" cy="3156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1704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8666" y="236515"/>
            <a:ext cx="8473863" cy="762000"/>
          </a:xfrm>
        </p:spPr>
        <p:txBody>
          <a:bodyPr/>
          <a:lstStyle/>
          <a:p>
            <a:r>
              <a:rPr lang="en-US" dirty="0" smtClean="0"/>
              <a:t>Molecular Details</a:t>
            </a:r>
            <a:endParaRPr lang="en-US" dirty="0"/>
          </a:p>
        </p:txBody>
      </p:sp>
      <p:sp>
        <p:nvSpPr>
          <p:cNvPr id="6" name="Content Placeholder 5"/>
          <p:cNvSpPr>
            <a:spLocks noGrp="1"/>
          </p:cNvSpPr>
          <p:nvPr>
            <p:ph idx="1"/>
          </p:nvPr>
        </p:nvSpPr>
        <p:spPr>
          <a:xfrm>
            <a:off x="347472" y="959654"/>
            <a:ext cx="8548878" cy="5514297"/>
          </a:xfrm>
        </p:spPr>
        <p:txBody>
          <a:bodyPr/>
          <a:lstStyle/>
          <a:p>
            <a:r>
              <a:rPr lang="en-US" sz="2000" dirty="0" smtClean="0">
                <a:latin typeface="+mj-lt"/>
              </a:rPr>
              <a:t>The green molecules in</a:t>
            </a:r>
            <a:br>
              <a:rPr lang="en-US" sz="2000" dirty="0" smtClean="0">
                <a:latin typeface="+mj-lt"/>
              </a:rPr>
            </a:br>
            <a:r>
              <a:rPr lang="en-US" sz="2000" dirty="0" smtClean="0">
                <a:latin typeface="+mj-lt"/>
              </a:rPr>
              <a:t>between cells are E-</a:t>
            </a:r>
            <a:r>
              <a:rPr lang="en-US" sz="2000" dirty="0" err="1" smtClean="0">
                <a:latin typeface="+mj-lt"/>
              </a:rPr>
              <a:t>cadherins</a:t>
            </a:r>
            <a:r>
              <a:rPr lang="en-US" sz="2000" dirty="0" smtClean="0">
                <a:latin typeface="+mj-lt"/>
              </a:rPr>
              <a:t>,</a:t>
            </a:r>
            <a:br>
              <a:rPr lang="en-US" sz="2000" dirty="0" smtClean="0">
                <a:latin typeface="+mj-lt"/>
              </a:rPr>
            </a:br>
            <a:r>
              <a:rPr lang="en-US" sz="2000" dirty="0" smtClean="0">
                <a:latin typeface="+mj-lt"/>
              </a:rPr>
              <a:t>which are </a:t>
            </a:r>
            <a:r>
              <a:rPr lang="en-US" sz="2000" dirty="0" err="1" smtClean="0">
                <a:latin typeface="+mj-lt"/>
              </a:rPr>
              <a:t>homodimers</a:t>
            </a:r>
            <a:r>
              <a:rPr lang="en-US" sz="2000" dirty="0" smtClean="0">
                <a:latin typeface="+mj-lt"/>
              </a:rPr>
              <a:t> that</a:t>
            </a:r>
            <a:br>
              <a:rPr lang="en-US" sz="2000" dirty="0" smtClean="0">
                <a:latin typeface="+mj-lt"/>
              </a:rPr>
            </a:br>
            <a:r>
              <a:rPr lang="en-US" sz="2000" dirty="0" smtClean="0">
                <a:latin typeface="+mj-lt"/>
              </a:rPr>
              <a:t>make the binding between cells</a:t>
            </a:r>
          </a:p>
          <a:p>
            <a:r>
              <a:rPr lang="en-US" sz="2000" dirty="0" smtClean="0">
                <a:latin typeface="+mj-lt"/>
              </a:rPr>
              <a:t>The dark blue-colored molecule</a:t>
            </a:r>
            <a:br>
              <a:rPr lang="en-US" sz="2000" dirty="0" smtClean="0">
                <a:latin typeface="+mj-lt"/>
              </a:rPr>
            </a:br>
            <a:r>
              <a:rPr lang="en-US" sz="2000" dirty="0" smtClean="0">
                <a:latin typeface="+mj-lt"/>
              </a:rPr>
              <a:t>is</a:t>
            </a:r>
            <a:r>
              <a:rPr lang="en-US" sz="2000" dirty="0">
                <a:latin typeface="+mj-lt"/>
              </a:rPr>
              <a:t> </a:t>
            </a:r>
            <a:r>
              <a:rPr lang="en-US" sz="2000" dirty="0" smtClean="0">
                <a:latin typeface="+mj-lt"/>
              </a:rPr>
              <a:t>called p120, an "armadillo</a:t>
            </a:r>
            <a:br>
              <a:rPr lang="en-US" sz="2000" dirty="0" smtClean="0">
                <a:latin typeface="+mj-lt"/>
              </a:rPr>
            </a:br>
            <a:r>
              <a:rPr lang="en-US" sz="2000" dirty="0" smtClean="0">
                <a:latin typeface="+mj-lt"/>
              </a:rPr>
              <a:t>protein" appears to stabilize</a:t>
            </a:r>
            <a:br>
              <a:rPr lang="en-US" sz="2000" dirty="0" smtClean="0">
                <a:latin typeface="+mj-lt"/>
              </a:rPr>
            </a:br>
            <a:r>
              <a:rPr lang="en-US" sz="2000" dirty="0" smtClean="0">
                <a:latin typeface="+mj-lt"/>
              </a:rPr>
              <a:t>the E-cadherin</a:t>
            </a:r>
          </a:p>
          <a:p>
            <a:r>
              <a:rPr lang="en-US" sz="2000" dirty="0" smtClean="0">
                <a:latin typeface="+mj-lt"/>
              </a:rPr>
              <a:t>The light blue-colored</a:t>
            </a:r>
            <a:br>
              <a:rPr lang="en-US" sz="2000" dirty="0" smtClean="0">
                <a:latin typeface="+mj-lt"/>
              </a:rPr>
            </a:br>
            <a:r>
              <a:rPr lang="en-US" sz="2000" dirty="0" smtClean="0">
                <a:latin typeface="+mj-lt"/>
              </a:rPr>
              <a:t>beta-catenin</a:t>
            </a:r>
            <a:r>
              <a:rPr lang="en-US" sz="2000" dirty="0">
                <a:latin typeface="+mj-lt"/>
              </a:rPr>
              <a:t> </a:t>
            </a:r>
            <a:r>
              <a:rPr lang="en-US" sz="2000" dirty="0" smtClean="0">
                <a:latin typeface="+mj-lt"/>
              </a:rPr>
              <a:t>is a chain link</a:t>
            </a:r>
            <a:br>
              <a:rPr lang="en-US" sz="2000" dirty="0" smtClean="0">
                <a:latin typeface="+mj-lt"/>
              </a:rPr>
            </a:br>
            <a:r>
              <a:rPr lang="en-US" sz="2000" dirty="0" smtClean="0">
                <a:latin typeface="+mj-lt"/>
              </a:rPr>
              <a:t>between</a:t>
            </a:r>
            <a:r>
              <a:rPr lang="en-US" sz="2000" dirty="0">
                <a:latin typeface="+mj-lt"/>
              </a:rPr>
              <a:t> </a:t>
            </a:r>
            <a:r>
              <a:rPr lang="en-US" sz="2000" dirty="0" smtClean="0">
                <a:latin typeface="+mj-lt"/>
              </a:rPr>
              <a:t>E-cadherin and</a:t>
            </a:r>
            <a:br>
              <a:rPr lang="en-US" sz="2000" dirty="0" smtClean="0">
                <a:latin typeface="+mj-lt"/>
              </a:rPr>
            </a:br>
            <a:r>
              <a:rPr lang="en-US" sz="2000" dirty="0" smtClean="0">
                <a:latin typeface="+mj-lt"/>
              </a:rPr>
              <a:t>yellow-colored alpha-catenin</a:t>
            </a:r>
          </a:p>
          <a:p>
            <a:r>
              <a:rPr lang="en-US" sz="2000" dirty="0" smtClean="0">
                <a:latin typeface="+mj-lt"/>
              </a:rPr>
              <a:t>Alpha-catenin connects the complex to filamentous actin (F-actin)</a:t>
            </a:r>
          </a:p>
          <a:p>
            <a:r>
              <a:rPr lang="en-US" sz="2000" dirty="0" err="1" smtClean="0">
                <a:latin typeface="+mj-lt"/>
              </a:rPr>
              <a:t>Plakoglobin</a:t>
            </a:r>
            <a:r>
              <a:rPr lang="en-US" sz="2000" dirty="0" smtClean="0">
                <a:latin typeface="+mj-lt"/>
              </a:rPr>
              <a:t> in desmosomes is also called gamma-catenin, and has a sequence quite similar to beta-catenin</a:t>
            </a:r>
          </a:p>
          <a:p>
            <a:r>
              <a:rPr lang="en-US" sz="2000" dirty="0" smtClean="0">
                <a:latin typeface="+mj-lt"/>
              </a:rPr>
              <a:t>Vinculin and VASP are proteins commonly found linking actin filaments to membrane proteins involved in cell anchoring</a:t>
            </a:r>
          </a:p>
          <a:p>
            <a:endParaRPr lang="en-US" sz="2000" dirty="0" smtClean="0">
              <a:latin typeface="+mj-lt"/>
            </a:endParaRPr>
          </a:p>
        </p:txBody>
      </p:sp>
      <p:sp>
        <p:nvSpPr>
          <p:cNvPr id="4" name="Slide Number Placeholder 3"/>
          <p:cNvSpPr>
            <a:spLocks noGrp="1"/>
          </p:cNvSpPr>
          <p:nvPr>
            <p:ph type="sldNum" sz="quarter" idx="10"/>
          </p:nvPr>
        </p:nvSpPr>
        <p:spPr/>
        <p:txBody>
          <a:bodyPr/>
          <a:lstStyle/>
          <a:p>
            <a:fld id="{8DBD05BA-04DD-4BAD-98C9-970B9F9E3D17}" type="slidenum">
              <a:rPr lang="en-US" smtClean="0"/>
              <a:pPr/>
              <a:t>12</a:t>
            </a:fld>
            <a:endParaRPr lang="en-US"/>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070" y="1197399"/>
            <a:ext cx="4733930" cy="3430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1471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Tight Junctions</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accent1">
                    <a:lumMod val="60000"/>
                    <a:lumOff val="40000"/>
                  </a:schemeClr>
                </a:solidFill>
              </a:rPr>
              <a:t>Tight junctions are occluding junctions</a:t>
            </a:r>
          </a:p>
          <a:p>
            <a:r>
              <a:rPr lang="en-US" dirty="0" smtClean="0"/>
              <a:t>Regulate </a:t>
            </a:r>
            <a:r>
              <a:rPr lang="en-US" dirty="0" err="1" smtClean="0">
                <a:solidFill>
                  <a:srgbClr val="00FF00"/>
                </a:solidFill>
              </a:rPr>
              <a:t>paracellular</a:t>
            </a:r>
            <a:r>
              <a:rPr lang="en-US" dirty="0" smtClean="0">
                <a:solidFill>
                  <a:srgbClr val="00FF00"/>
                </a:solidFill>
              </a:rPr>
              <a:t> transport </a:t>
            </a:r>
            <a:r>
              <a:rPr lang="en-US" dirty="0" smtClean="0"/>
              <a:t>pathway</a:t>
            </a:r>
          </a:p>
          <a:p>
            <a:pPr lvl="1"/>
            <a:r>
              <a:rPr lang="en-US" dirty="0" smtClean="0"/>
              <a:t>This means they guard the space between </a:t>
            </a:r>
            <a:r>
              <a:rPr lang="en-US" dirty="0" smtClean="0"/>
              <a:t>cells</a:t>
            </a:r>
            <a:br>
              <a:rPr lang="en-US" dirty="0" smtClean="0"/>
            </a:br>
            <a:r>
              <a:rPr lang="en-US" dirty="0" smtClean="0"/>
              <a:t>(</a:t>
            </a:r>
            <a:r>
              <a:rPr lang="en-US" dirty="0" smtClean="0"/>
              <a:t>the "alleyways")</a:t>
            </a:r>
          </a:p>
          <a:p>
            <a:pPr lvl="1"/>
            <a:r>
              <a:rPr lang="en-US" dirty="0" smtClean="0"/>
              <a:t>They are not impermeable to everything, but they can open a gate to molecules or ions or close it</a:t>
            </a:r>
          </a:p>
          <a:p>
            <a:pPr marL="342900" indent="-342900"/>
            <a:r>
              <a:rPr lang="en-US" dirty="0" smtClean="0"/>
              <a:t>Like desmosomes, they also contribute to holding cells together as a layer</a:t>
            </a:r>
          </a:p>
          <a:p>
            <a:pPr marL="0" indent="0">
              <a:buNone/>
            </a:pPr>
            <a:endParaRPr lang="en-US" dirty="0" smtClean="0"/>
          </a:p>
          <a:p>
            <a:r>
              <a:rPr lang="en-US" dirty="0" smtClean="0"/>
              <a:t>Most likely to form with </a:t>
            </a:r>
            <a:r>
              <a:rPr lang="en-US" dirty="0" smtClean="0"/>
              <a:t>an</a:t>
            </a:r>
            <a:br>
              <a:rPr lang="en-US" dirty="0" smtClean="0"/>
            </a:br>
            <a:r>
              <a:rPr lang="en-US" dirty="0" smtClean="0"/>
              <a:t>epithelial </a:t>
            </a:r>
            <a:r>
              <a:rPr lang="en-US" dirty="0" smtClean="0"/>
              <a:t>(one cell-thick) cell layer</a:t>
            </a:r>
          </a:p>
        </p:txBody>
      </p:sp>
      <p:sp>
        <p:nvSpPr>
          <p:cNvPr id="4" name="Slide Number Placeholder 3"/>
          <p:cNvSpPr>
            <a:spLocks noGrp="1"/>
          </p:cNvSpPr>
          <p:nvPr>
            <p:ph type="sldNum" sz="quarter" idx="10"/>
          </p:nvPr>
        </p:nvSpPr>
        <p:spPr/>
        <p:txBody>
          <a:bodyPr/>
          <a:lstStyle/>
          <a:p>
            <a:fld id="{8DBD05BA-04DD-4BAD-98C9-970B9F9E3D17}" type="slidenum">
              <a:rPr lang="en-US" smtClean="0"/>
              <a:pPr/>
              <a:t>13</a:t>
            </a:fld>
            <a:endParaRPr lang="en-US"/>
          </a:p>
        </p:txBody>
      </p:sp>
    </p:spTree>
    <p:extLst>
      <p:ext uri="{BB962C8B-B14F-4D97-AF65-F5344CB8AC3E}">
        <p14:creationId xmlns:p14="http://schemas.microsoft.com/office/powerpoint/2010/main" val="1036427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38667" y="428164"/>
            <a:ext cx="8407400" cy="707886"/>
          </a:xfrm>
        </p:spPr>
        <p:txBody>
          <a:bodyPr/>
          <a:lstStyle/>
          <a:p>
            <a:r>
              <a:rPr lang="en-US" sz="4000" dirty="0" err="1" smtClean="0"/>
              <a:t>Transcellular</a:t>
            </a:r>
            <a:r>
              <a:rPr lang="en-US" sz="4000" dirty="0" smtClean="0"/>
              <a:t> &amp; </a:t>
            </a:r>
            <a:r>
              <a:rPr lang="en-US" sz="4000" dirty="0" err="1" smtClean="0"/>
              <a:t>Paracellular</a:t>
            </a:r>
            <a:r>
              <a:rPr lang="en-US" sz="4000" dirty="0" smtClean="0"/>
              <a:t> Paths</a:t>
            </a:r>
            <a:endParaRPr lang="en-US" sz="4000" dirty="0"/>
          </a:p>
        </p:txBody>
      </p:sp>
      <p:sp>
        <p:nvSpPr>
          <p:cNvPr id="6" name="Content Placeholder 5"/>
          <p:cNvSpPr>
            <a:spLocks noGrp="1"/>
          </p:cNvSpPr>
          <p:nvPr>
            <p:ph idx="1"/>
          </p:nvPr>
        </p:nvSpPr>
        <p:spPr/>
        <p:txBody>
          <a:bodyPr/>
          <a:lstStyle/>
          <a:p>
            <a:r>
              <a:rPr lang="en-US" sz="2000" dirty="0" smtClean="0"/>
              <a:t>Molecules &amp; ions of all kinds have two ways of being transported from the relative outside (apical side) of the body to the inside (</a:t>
            </a:r>
            <a:r>
              <a:rPr lang="en-US" sz="2000" dirty="0" err="1" smtClean="0"/>
              <a:t>basolateral</a:t>
            </a:r>
            <a:r>
              <a:rPr lang="en-US" sz="2000" dirty="0" smtClean="0"/>
              <a:t> side) of the body: </a:t>
            </a:r>
            <a:r>
              <a:rPr lang="en-US" sz="2000" i="1" u="sng" dirty="0" smtClean="0"/>
              <a:t>through</a:t>
            </a:r>
            <a:r>
              <a:rPr lang="en-US" sz="2000" dirty="0" smtClean="0"/>
              <a:t> cells or </a:t>
            </a:r>
            <a:r>
              <a:rPr lang="en-US" sz="2000" i="1" u="sng" dirty="0" smtClean="0"/>
              <a:t>around</a:t>
            </a:r>
            <a:r>
              <a:rPr lang="en-US" sz="2000" dirty="0" smtClean="0"/>
              <a:t> them</a:t>
            </a:r>
          </a:p>
          <a:p>
            <a:r>
              <a:rPr lang="en-US" sz="2000" dirty="0" smtClean="0"/>
              <a:t>Tight junctions hold the gate around—down the alleyways—of barrier cell layers.</a:t>
            </a:r>
          </a:p>
          <a:p>
            <a:r>
              <a:rPr lang="en-US" sz="2000" dirty="0" smtClean="0"/>
              <a:t>TJs are </a:t>
            </a:r>
            <a:r>
              <a:rPr lang="en-US" sz="2000" dirty="0" err="1" smtClean="0"/>
              <a:t>are</a:t>
            </a:r>
            <a:r>
              <a:rPr lang="en-US" sz="2000" dirty="0" smtClean="0"/>
              <a:t> generally found on:</a:t>
            </a:r>
          </a:p>
          <a:p>
            <a:pPr marL="4484688"/>
            <a:r>
              <a:rPr lang="en-US" sz="2000" dirty="0" smtClean="0"/>
              <a:t>intestinal mucosa epithelium (near the brush border)</a:t>
            </a:r>
          </a:p>
          <a:p>
            <a:pPr marL="4484688"/>
            <a:r>
              <a:rPr lang="en-US" sz="2000" dirty="0" smtClean="0"/>
              <a:t>distal </a:t>
            </a:r>
            <a:r>
              <a:rPr lang="en-US" sz="2000" dirty="0" err="1" smtClean="0"/>
              <a:t>convulted</a:t>
            </a:r>
            <a:r>
              <a:rPr lang="en-US" sz="2000" dirty="0" smtClean="0"/>
              <a:t> tubules and collecting ducts in kidney nephrons</a:t>
            </a:r>
          </a:p>
          <a:p>
            <a:pPr marL="4484688"/>
            <a:r>
              <a:rPr lang="en-US" sz="2000" dirty="0" smtClean="0"/>
              <a:t>bile ducts within liver</a:t>
            </a:r>
            <a:endParaRPr lang="en-US" sz="2000"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14</a:t>
            </a:fld>
            <a:endParaRPr lang="en-US"/>
          </a:p>
        </p:txBody>
      </p:sp>
      <p:pic>
        <p:nvPicPr>
          <p:cNvPr id="20482" name="Picture 2" descr="http://www.nanoanalytics.com/en/hardwareproducts/cellzscope/howitworks/chapter01/cellzscope030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475" y="3785616"/>
            <a:ext cx="4022215" cy="2523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395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Tight Junction Features</a:t>
            </a:r>
            <a:endParaRPr lang="en-US" dirty="0"/>
          </a:p>
        </p:txBody>
      </p:sp>
      <p:sp>
        <p:nvSpPr>
          <p:cNvPr id="2" name="Content Placeholder 1"/>
          <p:cNvSpPr>
            <a:spLocks noGrp="1"/>
          </p:cNvSpPr>
          <p:nvPr>
            <p:ph idx="1"/>
          </p:nvPr>
        </p:nvSpPr>
        <p:spPr/>
        <p:txBody>
          <a:bodyPr/>
          <a:lstStyle/>
          <a:p>
            <a:pPr marL="0" indent="0">
              <a:buNone/>
            </a:pPr>
            <a:r>
              <a:rPr lang="en-US" dirty="0">
                <a:solidFill>
                  <a:srgbClr val="00FF00"/>
                </a:solidFill>
              </a:rPr>
              <a:t>Tight barrier</a:t>
            </a:r>
          </a:p>
          <a:p>
            <a:pPr marL="0" lvl="1" indent="0">
              <a:buNone/>
            </a:pPr>
            <a:r>
              <a:rPr lang="en-US" dirty="0" smtClean="0"/>
              <a:t>Permeability for </a:t>
            </a:r>
            <a:r>
              <a:rPr lang="en-US" dirty="0" err="1" smtClean="0"/>
              <a:t>hydropholic</a:t>
            </a:r>
            <a:r>
              <a:rPr lang="en-US" dirty="0" smtClean="0"/>
              <a:t> nonelectrolytes is up to 0.4 nm</a:t>
            </a:r>
          </a:p>
          <a:p>
            <a:pPr marL="288925" lvl="2" indent="0">
              <a:buNone/>
            </a:pPr>
            <a:r>
              <a:rPr lang="en-US" dirty="0" smtClean="0"/>
              <a:t>diameter of H</a:t>
            </a:r>
            <a:r>
              <a:rPr lang="en-US" baseline="-25000" dirty="0" smtClean="0"/>
              <a:t>2</a:t>
            </a:r>
            <a:r>
              <a:rPr lang="en-US" dirty="0" smtClean="0"/>
              <a:t>O: 0.3 nm</a:t>
            </a:r>
            <a:endParaRPr lang="en-US" dirty="0"/>
          </a:p>
          <a:p>
            <a:pPr marL="0" indent="0">
              <a:buNone/>
            </a:pPr>
            <a:r>
              <a:rPr lang="en-US" dirty="0" smtClean="0">
                <a:solidFill>
                  <a:srgbClr val="00FF00"/>
                </a:solidFill>
              </a:rPr>
              <a:t>10 nm particles</a:t>
            </a:r>
          </a:p>
          <a:p>
            <a:pPr marL="0" indent="0">
              <a:buNone/>
            </a:pPr>
            <a:r>
              <a:rPr lang="en-US" sz="2000" dirty="0" smtClean="0"/>
              <a:t>These appear as rows of interweaving strands, each particle space 18 nm center-to-center from each other</a:t>
            </a:r>
          </a:p>
          <a:p>
            <a:pPr marL="0" indent="0">
              <a:buNone/>
            </a:pPr>
            <a:r>
              <a:rPr lang="en-US" dirty="0" err="1" smtClean="0">
                <a:solidFill>
                  <a:srgbClr val="00FF00"/>
                </a:solidFill>
              </a:rPr>
              <a:t>Claudin</a:t>
            </a:r>
            <a:r>
              <a:rPr lang="en-US" dirty="0" smtClean="0">
                <a:solidFill>
                  <a:srgbClr val="00FF00"/>
                </a:solidFill>
              </a:rPr>
              <a:t> proteins &amp; the </a:t>
            </a:r>
            <a:r>
              <a:rPr lang="en-US" dirty="0" err="1" smtClean="0">
                <a:solidFill>
                  <a:srgbClr val="00FF00"/>
                </a:solidFill>
              </a:rPr>
              <a:t>occludin</a:t>
            </a:r>
            <a:r>
              <a:rPr lang="en-US" dirty="0" smtClean="0">
                <a:solidFill>
                  <a:srgbClr val="00FF00"/>
                </a:solidFill>
              </a:rPr>
              <a:t> protein</a:t>
            </a:r>
            <a:endParaRPr lang="en-US" dirty="0">
              <a:solidFill>
                <a:srgbClr val="00FF00"/>
              </a:solidFill>
            </a:endParaRPr>
          </a:p>
          <a:p>
            <a:pPr marL="4763" lvl="1" indent="0">
              <a:buNone/>
            </a:pPr>
            <a:r>
              <a:rPr lang="en-US" dirty="0" smtClean="0"/>
              <a:t>These are the proteins that connect between the cells and are believed to form the tight barrier to diffusion to all but the smallest ions or molecules</a:t>
            </a:r>
          </a:p>
          <a:p>
            <a:pPr marL="449263" lvl="1" indent="-263525"/>
            <a:endParaRPr lang="en-US" dirty="0" smtClean="0"/>
          </a:p>
          <a:p>
            <a:pPr marL="0" indent="0">
              <a:buNone/>
            </a:pPr>
            <a:endParaRPr lang="en-US" dirty="0"/>
          </a:p>
        </p:txBody>
      </p:sp>
      <p:sp>
        <p:nvSpPr>
          <p:cNvPr id="3" name="Slide Number Placeholder 2"/>
          <p:cNvSpPr>
            <a:spLocks noGrp="1"/>
          </p:cNvSpPr>
          <p:nvPr>
            <p:ph type="sldNum" sz="quarter" idx="10"/>
          </p:nvPr>
        </p:nvSpPr>
        <p:spPr/>
        <p:txBody>
          <a:bodyPr/>
          <a:lstStyle/>
          <a:p>
            <a:fld id="{8DBD05BA-04DD-4BAD-98C9-970B9F9E3D17}" type="slidenum">
              <a:rPr lang="en-US" smtClean="0"/>
              <a:pPr/>
              <a:t>15</a:t>
            </a:fld>
            <a:endParaRPr lang="en-US"/>
          </a:p>
        </p:txBody>
      </p:sp>
    </p:spTree>
    <p:extLst>
      <p:ext uri="{BB962C8B-B14F-4D97-AF65-F5344CB8AC3E}">
        <p14:creationId xmlns:p14="http://schemas.microsoft.com/office/powerpoint/2010/main" val="2622890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smtClean="0"/>
              <a:t>Freeze fracture electron microscopy (lower left) divides the lipid bilayer of the membrane to reveal the 10 nm particles</a:t>
            </a:r>
          </a:p>
          <a:p>
            <a:r>
              <a:rPr lang="en-US" dirty="0" smtClean="0"/>
              <a:t>The transmission electron micrograph (lower right) shows the tight junction</a:t>
            </a:r>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16</a:t>
            </a:fld>
            <a:endParaRPr lang="en-US"/>
          </a:p>
        </p:txBody>
      </p:sp>
      <p:pic>
        <p:nvPicPr>
          <p:cNvPr id="133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011" y="3473760"/>
            <a:ext cx="3823883" cy="2836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47472" y="6420862"/>
            <a:ext cx="4572000" cy="215444"/>
          </a:xfrm>
          <a:prstGeom prst="rect">
            <a:avLst/>
          </a:prstGeom>
        </p:spPr>
        <p:txBody>
          <a:bodyPr>
            <a:spAutoFit/>
          </a:bodyPr>
          <a:lstStyle/>
          <a:p>
            <a:r>
              <a:rPr lang="en-US" sz="800" dirty="0">
                <a:solidFill>
                  <a:schemeClr val="bg1">
                    <a:lumMod val="75000"/>
                  </a:schemeClr>
                </a:solidFill>
              </a:rPr>
              <a:t>http://physiologyonline.physiology.org/content/16/3/126</a:t>
            </a:r>
          </a:p>
        </p:txBody>
      </p:sp>
      <p:grpSp>
        <p:nvGrpSpPr>
          <p:cNvPr id="17" name="Group 16"/>
          <p:cNvGrpSpPr/>
          <p:nvPr/>
        </p:nvGrpSpPr>
        <p:grpSpPr>
          <a:xfrm>
            <a:off x="4919472" y="3473760"/>
            <a:ext cx="3705218" cy="2836752"/>
            <a:chOff x="4919472" y="3473760"/>
            <a:chExt cx="3705218" cy="2836752"/>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9472" y="3473760"/>
              <a:ext cx="3705218" cy="28367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6791024" y="3573710"/>
              <a:ext cx="976549" cy="261610"/>
            </a:xfrm>
            <a:prstGeom prst="rect">
              <a:avLst/>
            </a:prstGeom>
            <a:noFill/>
          </p:spPr>
          <p:txBody>
            <a:bodyPr wrap="none" rtlCol="0">
              <a:spAutoFit/>
            </a:bodyPr>
            <a:lstStyle/>
            <a:p>
              <a:r>
                <a:rPr lang="en-US" sz="1100" dirty="0" smtClean="0"/>
                <a:t>tight junction</a:t>
              </a:r>
            </a:p>
          </p:txBody>
        </p:sp>
        <p:cxnSp>
          <p:nvCxnSpPr>
            <p:cNvPr id="10" name="Straight Connector 9"/>
            <p:cNvCxnSpPr/>
            <p:nvPr/>
          </p:nvCxnSpPr>
          <p:spPr>
            <a:xfrm>
              <a:off x="7279298" y="3835320"/>
              <a:ext cx="396629" cy="1086952"/>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279298" y="3835320"/>
              <a:ext cx="106035" cy="1086952"/>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2"/>
            </p:cNvCxnSpPr>
            <p:nvPr/>
          </p:nvCxnSpPr>
          <p:spPr>
            <a:xfrm>
              <a:off x="7279299" y="3835320"/>
              <a:ext cx="614741" cy="862515"/>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82462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364067" y="377505"/>
            <a:ext cx="8390466" cy="2795529"/>
          </a:xfrm>
        </p:spPr>
        <p:txBody>
          <a:bodyPr/>
          <a:lstStyle/>
          <a:p>
            <a:r>
              <a:rPr lang="en-US" dirty="0" smtClean="0"/>
              <a:t>Another closer look at TJs with TEM (lower left) shows oval openings, which are interpreted in the illustration</a:t>
            </a:r>
          </a:p>
          <a:p>
            <a:r>
              <a:rPr lang="en-US" dirty="0" smtClean="0"/>
              <a:t>Another freeze fracture EM (lower right) shows another view of how the weaving pattern can occur as it circles the cell</a:t>
            </a:r>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17</a:t>
            </a:fld>
            <a:endParaRPr lang="en-US"/>
          </a:p>
        </p:txBody>
      </p:sp>
      <p:sp>
        <p:nvSpPr>
          <p:cNvPr id="7" name="Slide Number Placeholder 3"/>
          <p:cNvSpPr txBox="1">
            <a:spLocks/>
          </p:cNvSpPr>
          <p:nvPr/>
        </p:nvSpPr>
        <p:spPr>
          <a:xfrm>
            <a:off x="6823544" y="6356350"/>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400" b="1" kern="1200">
                <a:solidFill>
                  <a:schemeClr val="bg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8DBD05BA-04DD-4BAD-98C9-970B9F9E3D17}" type="slidenum">
              <a:rPr lang="en-US" smtClean="0"/>
              <a:pPr/>
              <a:t>17</a:t>
            </a:fld>
            <a:endParaRPr lang="en-US"/>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47" y="3173034"/>
            <a:ext cx="5876925"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2" name="Picture 2" descr="An external file that holds a picture, illustration, etc.&#10;Object name is cshperspect-JCT-002907_F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072" y="2779710"/>
            <a:ext cx="2651172" cy="3650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2190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Components of TJs</a:t>
            </a:r>
            <a:endParaRPr lang="en-US" dirty="0"/>
          </a:p>
        </p:txBody>
      </p:sp>
      <p:sp>
        <p:nvSpPr>
          <p:cNvPr id="3" name="Content Placeholder 2"/>
          <p:cNvSpPr>
            <a:spLocks noGrp="1"/>
          </p:cNvSpPr>
          <p:nvPr>
            <p:ph idx="1"/>
          </p:nvPr>
        </p:nvSpPr>
        <p:spPr/>
        <p:txBody>
          <a:bodyPr/>
          <a:lstStyle/>
          <a:p>
            <a:r>
              <a:rPr lang="en-US" dirty="0" smtClean="0"/>
              <a:t>The 10 nm particles are made of a cluster of proteins, but the main proteins involved in connecting with each other are</a:t>
            </a:r>
            <a:br>
              <a:rPr lang="en-US" dirty="0" smtClean="0"/>
            </a:br>
            <a:r>
              <a:rPr lang="en-US" dirty="0" smtClean="0"/>
              <a:t>the </a:t>
            </a:r>
            <a:r>
              <a:rPr lang="en-US" dirty="0" err="1" smtClean="0">
                <a:solidFill>
                  <a:srgbClr val="00FF00"/>
                </a:solidFill>
              </a:rPr>
              <a:t>claudin</a:t>
            </a:r>
            <a:r>
              <a:rPr lang="en-US" dirty="0" smtClean="0">
                <a:solidFill>
                  <a:srgbClr val="00FF00"/>
                </a:solidFill>
              </a:rPr>
              <a:t> protein family</a:t>
            </a:r>
            <a:r>
              <a:rPr lang="en-US" dirty="0" smtClean="0"/>
              <a:t>  and the protein </a:t>
            </a:r>
            <a:r>
              <a:rPr lang="en-US" dirty="0" err="1" smtClean="0">
                <a:solidFill>
                  <a:srgbClr val="00FF00"/>
                </a:solidFill>
              </a:rPr>
              <a:t>occludin</a:t>
            </a:r>
            <a:endParaRPr lang="en-US" dirty="0">
              <a:solidFill>
                <a:srgbClr val="00FF00"/>
              </a:solidFill>
            </a:endParaRPr>
          </a:p>
        </p:txBody>
      </p:sp>
      <p:sp>
        <p:nvSpPr>
          <p:cNvPr id="4" name="Slide Number Placeholder 3"/>
          <p:cNvSpPr>
            <a:spLocks noGrp="1"/>
          </p:cNvSpPr>
          <p:nvPr>
            <p:ph type="sldNum" sz="quarter" idx="10"/>
          </p:nvPr>
        </p:nvSpPr>
        <p:spPr/>
        <p:txBody>
          <a:bodyPr/>
          <a:lstStyle/>
          <a:p>
            <a:fld id="{8DBD05BA-04DD-4BAD-98C9-970B9F9E3D17}" type="slidenum">
              <a:rPr lang="en-US" smtClean="0"/>
              <a:pPr/>
              <a:t>18</a:t>
            </a:fld>
            <a:endParaRPr lang="en-US"/>
          </a:p>
        </p:txBody>
      </p:sp>
      <p:pic>
        <p:nvPicPr>
          <p:cNvPr id="22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6444" y="3122021"/>
            <a:ext cx="6164204" cy="3082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611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09" y="246447"/>
            <a:ext cx="8473863" cy="707886"/>
          </a:xfrm>
        </p:spPr>
        <p:txBody>
          <a:bodyPr/>
          <a:lstStyle/>
          <a:p>
            <a:r>
              <a:rPr lang="en-US" sz="4000" dirty="0" smtClean="0"/>
              <a:t>The Biomolecules of Tight Junctions</a:t>
            </a:r>
            <a:endParaRPr lang="en-US" sz="4000" dirty="0"/>
          </a:p>
        </p:txBody>
      </p:sp>
      <p:sp>
        <p:nvSpPr>
          <p:cNvPr id="3" name="Content Placeholder 2"/>
          <p:cNvSpPr>
            <a:spLocks noGrp="1"/>
          </p:cNvSpPr>
          <p:nvPr>
            <p:ph idx="1"/>
          </p:nvPr>
        </p:nvSpPr>
        <p:spPr>
          <a:xfrm>
            <a:off x="364067" y="988542"/>
            <a:ext cx="8482754" cy="5457978"/>
          </a:xfrm>
        </p:spPr>
        <p:txBody>
          <a:bodyPr/>
          <a:lstStyle/>
          <a:p>
            <a:r>
              <a:rPr lang="en-US" sz="2000" dirty="0" smtClean="0">
                <a:latin typeface="+mj-lt"/>
              </a:rPr>
              <a:t>Many proteins make TJs:  on this and the next slide, you can see the proteins identified, some described in great detail</a:t>
            </a:r>
          </a:p>
          <a:p>
            <a:r>
              <a:rPr lang="en-US" sz="2000" dirty="0" err="1" smtClean="0">
                <a:latin typeface="+mj-lt"/>
              </a:rPr>
              <a:t>claudins</a:t>
            </a:r>
            <a:r>
              <a:rPr lang="en-US" sz="2000" dirty="0" smtClean="0">
                <a:latin typeface="+mj-lt"/>
              </a:rPr>
              <a:t>: these membrane proteins (4 transmembrane segments) form the net (semipermeable seal). Some </a:t>
            </a:r>
            <a:r>
              <a:rPr lang="en-US" sz="2000" dirty="0" err="1" smtClean="0">
                <a:latin typeface="+mj-lt"/>
              </a:rPr>
              <a:t>claudins</a:t>
            </a:r>
            <a:r>
              <a:rPr lang="en-US" sz="2000" dirty="0" smtClean="0">
                <a:latin typeface="+mj-lt"/>
              </a:rPr>
              <a:t> (there are at least 20 of them having different properties) make the seal tighter (impermeable) while other are weaved into promote</a:t>
            </a:r>
            <a:br>
              <a:rPr lang="en-US" sz="2000" dirty="0" smtClean="0">
                <a:latin typeface="+mj-lt"/>
              </a:rPr>
            </a:br>
            <a:r>
              <a:rPr lang="en-US" sz="2000" dirty="0" err="1" smtClean="0">
                <a:latin typeface="+mj-lt"/>
              </a:rPr>
              <a:t>paracellular</a:t>
            </a:r>
            <a:r>
              <a:rPr lang="en-US" sz="2000" dirty="0" smtClean="0">
                <a:latin typeface="+mj-lt"/>
              </a:rPr>
              <a:t> transport.  One large</a:t>
            </a:r>
            <a:br>
              <a:rPr lang="en-US" sz="2000" dirty="0" smtClean="0">
                <a:latin typeface="+mj-lt"/>
              </a:rPr>
            </a:br>
            <a:r>
              <a:rPr lang="en-US" sz="2000" dirty="0" smtClean="0">
                <a:latin typeface="+mj-lt"/>
              </a:rPr>
              <a:t>extracellular loop of </a:t>
            </a:r>
            <a:r>
              <a:rPr lang="en-US" sz="2000" dirty="0" err="1" smtClean="0">
                <a:latin typeface="+mj-lt"/>
              </a:rPr>
              <a:t>claudins</a:t>
            </a:r>
            <a:r>
              <a:rPr lang="en-US" sz="2000" dirty="0" smtClean="0">
                <a:latin typeface="+mj-lt"/>
              </a:rPr>
              <a:t> has</a:t>
            </a:r>
            <a:br>
              <a:rPr lang="en-US" sz="2000" dirty="0" smtClean="0">
                <a:latin typeface="+mj-lt"/>
              </a:rPr>
            </a:br>
            <a:r>
              <a:rPr lang="en-US" sz="2000" dirty="0" smtClean="0">
                <a:latin typeface="+mj-lt"/>
              </a:rPr>
              <a:t>many charged amino acids and this</a:t>
            </a:r>
            <a:br>
              <a:rPr lang="en-US" sz="2000" dirty="0" smtClean="0">
                <a:latin typeface="+mj-lt"/>
              </a:rPr>
            </a:br>
            <a:r>
              <a:rPr lang="en-US" sz="2000" dirty="0" smtClean="0">
                <a:latin typeface="+mj-lt"/>
              </a:rPr>
              <a:t>may be a barrier to ions passing</a:t>
            </a:r>
            <a:br>
              <a:rPr lang="en-US" sz="2000" dirty="0" smtClean="0">
                <a:latin typeface="+mj-lt"/>
              </a:rPr>
            </a:br>
            <a:r>
              <a:rPr lang="en-US" sz="2000" dirty="0" smtClean="0">
                <a:latin typeface="+mj-lt"/>
              </a:rPr>
              <a:t>(or specific ones being allowed)</a:t>
            </a:r>
          </a:p>
        </p:txBody>
      </p:sp>
      <p:sp>
        <p:nvSpPr>
          <p:cNvPr id="4" name="Slide Number Placeholder 3"/>
          <p:cNvSpPr>
            <a:spLocks noGrp="1"/>
          </p:cNvSpPr>
          <p:nvPr>
            <p:ph type="sldNum" sz="quarter" idx="10"/>
          </p:nvPr>
        </p:nvSpPr>
        <p:spPr/>
        <p:txBody>
          <a:bodyPr/>
          <a:lstStyle/>
          <a:p>
            <a:fld id="{8DBD05BA-04DD-4BAD-98C9-970B9F9E3D17}" type="slidenum">
              <a:rPr lang="en-US" smtClean="0"/>
              <a:pPr/>
              <a:t>19</a:t>
            </a:fld>
            <a:endParaRPr 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67018" y="2769326"/>
            <a:ext cx="3140043" cy="34971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7958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Objectives</a:t>
            </a:r>
            <a:endParaRPr lang="en-US" dirty="0"/>
          </a:p>
        </p:txBody>
      </p:sp>
      <p:sp>
        <p:nvSpPr>
          <p:cNvPr id="5" name="Content Placeholder 4"/>
          <p:cNvSpPr>
            <a:spLocks noGrp="1"/>
          </p:cNvSpPr>
          <p:nvPr>
            <p:ph idx="1"/>
          </p:nvPr>
        </p:nvSpPr>
        <p:spPr/>
        <p:txBody>
          <a:bodyPr/>
          <a:lstStyle/>
          <a:p>
            <a:r>
              <a:rPr lang="en-US" dirty="0" smtClean="0"/>
              <a:t>Three classes of cell junctions</a:t>
            </a:r>
          </a:p>
          <a:p>
            <a:r>
              <a:rPr lang="en-US" dirty="0" smtClean="0"/>
              <a:t>Four specific examples of cell junctions and their components and roles/functions</a:t>
            </a:r>
          </a:p>
          <a:p>
            <a:pPr marL="457200" indent="-457200">
              <a:buFont typeface="+mj-lt"/>
              <a:buAutoNum type="arabicPeriod"/>
            </a:pPr>
            <a:r>
              <a:rPr lang="en-US" dirty="0" smtClean="0"/>
              <a:t>desmosomes</a:t>
            </a:r>
          </a:p>
          <a:p>
            <a:pPr marL="457200" indent="-457200">
              <a:buFont typeface="+mj-lt"/>
              <a:buAutoNum type="arabicPeriod"/>
            </a:pPr>
            <a:r>
              <a:rPr lang="en-US" dirty="0" err="1" smtClean="0"/>
              <a:t>adherens</a:t>
            </a:r>
            <a:r>
              <a:rPr lang="en-US" dirty="0" smtClean="0"/>
              <a:t> junction</a:t>
            </a:r>
          </a:p>
          <a:p>
            <a:pPr marL="457200" indent="-457200">
              <a:buFont typeface="+mj-lt"/>
              <a:buAutoNum type="arabicPeriod"/>
            </a:pPr>
            <a:r>
              <a:rPr lang="en-US" dirty="0" smtClean="0"/>
              <a:t>tight junctions</a:t>
            </a:r>
          </a:p>
          <a:p>
            <a:pPr marL="457200" indent="-457200">
              <a:buFont typeface="+mj-lt"/>
              <a:buAutoNum type="arabicPeriod"/>
            </a:pPr>
            <a:r>
              <a:rPr lang="en-US" dirty="0" smtClean="0"/>
              <a:t>gap junctions</a:t>
            </a:r>
          </a:p>
          <a:p>
            <a:r>
              <a:rPr lang="en-US" dirty="0" smtClean="0"/>
              <a:t>Compare &amp; contrast the cell junction types</a:t>
            </a:r>
            <a:endParaRPr lang="en-US" dirty="0"/>
          </a:p>
        </p:txBody>
      </p:sp>
    </p:spTree>
    <p:extLst>
      <p:ext uri="{BB962C8B-B14F-4D97-AF65-F5344CB8AC3E}">
        <p14:creationId xmlns:p14="http://schemas.microsoft.com/office/powerpoint/2010/main" val="4129297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309" y="246447"/>
            <a:ext cx="8473863" cy="707886"/>
          </a:xfrm>
        </p:spPr>
        <p:txBody>
          <a:bodyPr/>
          <a:lstStyle/>
          <a:p>
            <a:r>
              <a:rPr lang="en-US" sz="4000" dirty="0" smtClean="0"/>
              <a:t>The Biomolecules of Tight Junctions</a:t>
            </a:r>
            <a:endParaRPr lang="en-US" sz="4000" dirty="0"/>
          </a:p>
        </p:txBody>
      </p:sp>
      <p:sp>
        <p:nvSpPr>
          <p:cNvPr id="3" name="Content Placeholder 2"/>
          <p:cNvSpPr>
            <a:spLocks noGrp="1"/>
          </p:cNvSpPr>
          <p:nvPr>
            <p:ph idx="1"/>
          </p:nvPr>
        </p:nvSpPr>
        <p:spPr>
          <a:xfrm>
            <a:off x="364067" y="988542"/>
            <a:ext cx="8482754" cy="5457978"/>
          </a:xfrm>
        </p:spPr>
        <p:txBody>
          <a:bodyPr/>
          <a:lstStyle/>
          <a:p>
            <a:r>
              <a:rPr lang="en-US" sz="2000" dirty="0" err="1" smtClean="0">
                <a:latin typeface="+mj-lt"/>
              </a:rPr>
              <a:t>occludin</a:t>
            </a:r>
            <a:r>
              <a:rPr lang="en-US" sz="2000" dirty="0" smtClean="0">
                <a:latin typeface="+mj-lt"/>
              </a:rPr>
              <a:t>: similar to </a:t>
            </a:r>
            <a:r>
              <a:rPr lang="en-US" sz="2000" dirty="0" err="1" smtClean="0">
                <a:latin typeface="+mj-lt"/>
              </a:rPr>
              <a:t>claudin</a:t>
            </a:r>
            <a:r>
              <a:rPr lang="en-US" sz="2000" dirty="0" smtClean="0">
                <a:latin typeface="+mj-lt"/>
              </a:rPr>
              <a:t> in structure, but function unknown</a:t>
            </a:r>
          </a:p>
          <a:p>
            <a:r>
              <a:rPr lang="en-US" sz="2000" dirty="0" smtClean="0">
                <a:latin typeface="+mj-lt"/>
              </a:rPr>
              <a:t>JAM-A: (JAM=junctional adhesion molecule) is a member of the immunoglobulin superfamily</a:t>
            </a:r>
          </a:p>
          <a:p>
            <a:r>
              <a:rPr lang="en-US" sz="2000" dirty="0" err="1" smtClean="0">
                <a:latin typeface="+mj-lt"/>
              </a:rPr>
              <a:t>cingulin</a:t>
            </a:r>
            <a:endParaRPr lang="en-US" sz="2000" dirty="0" smtClean="0">
              <a:latin typeface="+mj-lt"/>
            </a:endParaRPr>
          </a:p>
          <a:p>
            <a:r>
              <a:rPr lang="en-US" sz="2000" dirty="0" smtClean="0">
                <a:latin typeface="+mj-lt"/>
              </a:rPr>
              <a:t>7H6:</a:t>
            </a:r>
          </a:p>
          <a:p>
            <a:r>
              <a:rPr lang="en-US" sz="2000" dirty="0" smtClean="0">
                <a:latin typeface="+mj-lt"/>
              </a:rPr>
              <a:t>ZO-1, -2, -3</a:t>
            </a:r>
          </a:p>
        </p:txBody>
      </p:sp>
      <p:sp>
        <p:nvSpPr>
          <p:cNvPr id="4" name="Slide Number Placeholder 3"/>
          <p:cNvSpPr>
            <a:spLocks noGrp="1"/>
          </p:cNvSpPr>
          <p:nvPr>
            <p:ph type="sldNum" sz="quarter" idx="10"/>
          </p:nvPr>
        </p:nvSpPr>
        <p:spPr/>
        <p:txBody>
          <a:bodyPr/>
          <a:lstStyle/>
          <a:p>
            <a:fld id="{8DBD05BA-04DD-4BAD-98C9-970B9F9E3D17}" type="slidenum">
              <a:rPr lang="en-US" smtClean="0"/>
              <a:pPr/>
              <a:t>20</a:t>
            </a:fld>
            <a:endParaRPr lang="en-US"/>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782" y="4173719"/>
            <a:ext cx="3652180" cy="24552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4115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Tight Junction Dysfunction</a:t>
            </a:r>
            <a:endParaRPr lang="en-US" dirty="0"/>
          </a:p>
        </p:txBody>
      </p:sp>
      <p:sp>
        <p:nvSpPr>
          <p:cNvPr id="6" name="Content Placeholder 5"/>
          <p:cNvSpPr>
            <a:spLocks noGrp="1"/>
          </p:cNvSpPr>
          <p:nvPr>
            <p:ph idx="1"/>
          </p:nvPr>
        </p:nvSpPr>
        <p:spPr/>
        <p:txBody>
          <a:bodyPr/>
          <a:lstStyle/>
          <a:p>
            <a:pPr marL="279400" indent="-342900"/>
            <a:r>
              <a:rPr lang="en-US" dirty="0" smtClean="0">
                <a:solidFill>
                  <a:srgbClr val="00FF00"/>
                </a:solidFill>
              </a:rPr>
              <a:t>Familial </a:t>
            </a:r>
            <a:r>
              <a:rPr lang="en-US" dirty="0" err="1">
                <a:solidFill>
                  <a:srgbClr val="00FF00"/>
                </a:solidFill>
              </a:rPr>
              <a:t>hypomagnesia</a:t>
            </a:r>
            <a:r>
              <a:rPr lang="en-US" dirty="0">
                <a:solidFill>
                  <a:srgbClr val="00FF00"/>
                </a:solidFill>
              </a:rPr>
              <a:t> with </a:t>
            </a:r>
            <a:r>
              <a:rPr lang="en-US" dirty="0" err="1">
                <a:solidFill>
                  <a:srgbClr val="00FF00"/>
                </a:solidFill>
              </a:rPr>
              <a:t>hypercalcuria</a:t>
            </a:r>
            <a:r>
              <a:rPr lang="en-US" dirty="0">
                <a:solidFill>
                  <a:srgbClr val="00FF00"/>
                </a:solidFill>
              </a:rPr>
              <a:t> and </a:t>
            </a:r>
            <a:r>
              <a:rPr lang="en-US" dirty="0" err="1">
                <a:solidFill>
                  <a:srgbClr val="00FF00"/>
                </a:solidFill>
              </a:rPr>
              <a:t>nephrocalcinosis</a:t>
            </a:r>
            <a:r>
              <a:rPr lang="en-US" dirty="0"/>
              <a:t> (FHHNC) is a severe imbalance of Mg</a:t>
            </a:r>
            <a:r>
              <a:rPr lang="en-US" baseline="30000" dirty="0"/>
              <a:t>2+</a:t>
            </a:r>
            <a:r>
              <a:rPr lang="en-US" dirty="0"/>
              <a:t> and Ca</a:t>
            </a:r>
            <a:r>
              <a:rPr lang="en-US" baseline="30000" dirty="0"/>
              <a:t>2+</a:t>
            </a:r>
            <a:r>
              <a:rPr lang="en-US" dirty="0"/>
              <a:t> and is connected to </a:t>
            </a:r>
            <a:r>
              <a:rPr lang="en-US" dirty="0">
                <a:solidFill>
                  <a:srgbClr val="FFFF00"/>
                </a:solidFill>
              </a:rPr>
              <a:t>mutations</a:t>
            </a:r>
            <a:r>
              <a:rPr lang="en-US" dirty="0"/>
              <a:t> in </a:t>
            </a:r>
            <a:r>
              <a:rPr lang="en-US" dirty="0">
                <a:solidFill>
                  <a:schemeClr val="accent1">
                    <a:lumMod val="60000"/>
                    <a:lumOff val="40000"/>
                  </a:schemeClr>
                </a:solidFill>
              </a:rPr>
              <a:t>claudin-16</a:t>
            </a:r>
          </a:p>
          <a:p>
            <a:pPr marL="279400" indent="-342900"/>
            <a:r>
              <a:rPr lang="en-US" dirty="0" smtClean="0">
                <a:solidFill>
                  <a:srgbClr val="00FF00"/>
                </a:solidFill>
              </a:rPr>
              <a:t>Crohn's </a:t>
            </a:r>
            <a:r>
              <a:rPr lang="en-US" dirty="0">
                <a:solidFill>
                  <a:srgbClr val="00FF00"/>
                </a:solidFill>
              </a:rPr>
              <a:t>disease </a:t>
            </a:r>
            <a:r>
              <a:rPr lang="en-US" dirty="0"/>
              <a:t>may be a failure of tight junction function</a:t>
            </a:r>
          </a:p>
          <a:p>
            <a:pPr marL="279400" indent="-342900"/>
            <a:r>
              <a:rPr lang="en-US" dirty="0" smtClean="0">
                <a:solidFill>
                  <a:srgbClr val="00FF00"/>
                </a:solidFill>
              </a:rPr>
              <a:t>Ulcerative </a:t>
            </a:r>
            <a:r>
              <a:rPr lang="en-US" dirty="0">
                <a:solidFill>
                  <a:srgbClr val="00FF00"/>
                </a:solidFill>
              </a:rPr>
              <a:t>colitis </a:t>
            </a:r>
            <a:r>
              <a:rPr lang="en-US" dirty="0"/>
              <a:t>may result in TJ dysfunction </a:t>
            </a:r>
            <a:r>
              <a:rPr lang="en-US" dirty="0">
                <a:solidFill>
                  <a:srgbClr val="FFFF99"/>
                </a:solidFill>
              </a:rPr>
              <a:t>secondary</a:t>
            </a:r>
            <a:r>
              <a:rPr lang="en-US" dirty="0"/>
              <a:t> to </a:t>
            </a:r>
            <a:r>
              <a:rPr lang="en-US" dirty="0">
                <a:solidFill>
                  <a:schemeClr val="accent1">
                    <a:lumMod val="60000"/>
                    <a:lumOff val="40000"/>
                  </a:schemeClr>
                </a:solidFill>
              </a:rPr>
              <a:t>inflammatory </a:t>
            </a:r>
            <a:r>
              <a:rPr lang="en-US" dirty="0" smtClean="0">
                <a:solidFill>
                  <a:schemeClr val="accent1">
                    <a:lumMod val="60000"/>
                    <a:lumOff val="40000"/>
                  </a:schemeClr>
                </a:solidFill>
              </a:rPr>
              <a:t>processes</a:t>
            </a:r>
            <a:endParaRPr lang="en-US" dirty="0" smtClean="0">
              <a:solidFill>
                <a:schemeClr val="accent1">
                  <a:lumMod val="60000"/>
                  <a:lumOff val="40000"/>
                </a:schemeClr>
              </a:solidFill>
            </a:endParaRPr>
          </a:p>
        </p:txBody>
      </p:sp>
      <p:sp>
        <p:nvSpPr>
          <p:cNvPr id="4" name="Slide Number Placeholder 3"/>
          <p:cNvSpPr>
            <a:spLocks noGrp="1"/>
          </p:cNvSpPr>
          <p:nvPr>
            <p:ph type="sldNum" sz="quarter" idx="10"/>
          </p:nvPr>
        </p:nvSpPr>
        <p:spPr/>
        <p:txBody>
          <a:bodyPr/>
          <a:lstStyle/>
          <a:p>
            <a:fld id="{8DBD05BA-04DD-4BAD-98C9-970B9F9E3D17}" type="slidenum">
              <a:rPr lang="en-US" smtClean="0"/>
              <a:pPr/>
              <a:t>21</a:t>
            </a:fld>
            <a:endParaRPr lang="en-US"/>
          </a:p>
        </p:txBody>
      </p:sp>
    </p:spTree>
    <p:extLst>
      <p:ext uri="{BB962C8B-B14F-4D97-AF65-F5344CB8AC3E}">
        <p14:creationId xmlns:p14="http://schemas.microsoft.com/office/powerpoint/2010/main" val="1672237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Gap Junctions</a:t>
            </a:r>
            <a:endParaRPr lang="en-US" dirty="0"/>
          </a:p>
        </p:txBody>
      </p:sp>
      <p:sp>
        <p:nvSpPr>
          <p:cNvPr id="3" name="Content Placeholder 2"/>
          <p:cNvSpPr>
            <a:spLocks noGrp="1"/>
          </p:cNvSpPr>
          <p:nvPr>
            <p:ph idx="1"/>
          </p:nvPr>
        </p:nvSpPr>
        <p:spPr/>
        <p:txBody>
          <a:bodyPr/>
          <a:lstStyle/>
          <a:p>
            <a:r>
              <a:rPr lang="en-US" dirty="0" smtClean="0"/>
              <a:t>Gap junctions cause </a:t>
            </a:r>
            <a:r>
              <a:rPr lang="en-US" dirty="0" smtClean="0">
                <a:solidFill>
                  <a:schemeClr val="accent1">
                    <a:lumMod val="60000"/>
                    <a:lumOff val="40000"/>
                  </a:schemeClr>
                </a:solidFill>
              </a:rPr>
              <a:t>adjoining </a:t>
            </a:r>
            <a:r>
              <a:rPr lang="en-US" dirty="0" smtClean="0">
                <a:solidFill>
                  <a:schemeClr val="accent1">
                    <a:lumMod val="60000"/>
                    <a:lumOff val="40000"/>
                  </a:schemeClr>
                </a:solidFill>
              </a:rPr>
              <a:t>cells </a:t>
            </a:r>
            <a:r>
              <a:rPr lang="en-US" dirty="0" smtClean="0"/>
              <a:t>to form </a:t>
            </a:r>
            <a:r>
              <a:rPr lang="en-US" dirty="0" smtClean="0"/>
              <a:t>a "partial union of their cytoplasm" (</a:t>
            </a:r>
            <a:r>
              <a:rPr lang="en-US" dirty="0" smtClean="0">
                <a:solidFill>
                  <a:srgbClr val="FFFF00"/>
                </a:solidFill>
              </a:rPr>
              <a:t>syncytium</a:t>
            </a:r>
            <a:r>
              <a:rPr lang="en-US" dirty="0" smtClean="0"/>
              <a:t>)</a:t>
            </a:r>
          </a:p>
          <a:p>
            <a:r>
              <a:rPr lang="en-US" dirty="0" smtClean="0"/>
              <a:t>shared cytosol: metabolic </a:t>
            </a:r>
            <a:r>
              <a:rPr lang="en-US" dirty="0" smtClean="0"/>
              <a:t>coupling of cells</a:t>
            </a:r>
          </a:p>
          <a:p>
            <a:r>
              <a:rPr lang="en-US" dirty="0" smtClean="0"/>
              <a:t>Permeability </a:t>
            </a:r>
            <a:r>
              <a:rPr lang="en-US" dirty="0" smtClean="0"/>
              <a:t>is for substances which are up to</a:t>
            </a:r>
            <a:br>
              <a:rPr lang="en-US" dirty="0" smtClean="0"/>
            </a:br>
            <a:r>
              <a:rPr lang="en-US" dirty="0" smtClean="0"/>
              <a:t>1200 Da, which covers many of the small organic and inorganic molecules</a:t>
            </a:r>
          </a:p>
          <a:p>
            <a:pPr lvl="1"/>
            <a:r>
              <a:rPr lang="en-US" dirty="0" smtClean="0"/>
              <a:t>metabolites: ATP</a:t>
            </a:r>
          </a:p>
          <a:p>
            <a:pPr lvl="1"/>
            <a:r>
              <a:rPr lang="en-US" dirty="0" smtClean="0"/>
              <a:t>ions: Ca</a:t>
            </a:r>
            <a:r>
              <a:rPr lang="en-US" baseline="30000" dirty="0" smtClean="0"/>
              <a:t>2</a:t>
            </a:r>
            <a:r>
              <a:rPr lang="en-US" baseline="30000" dirty="0" smtClean="0"/>
              <a:t>+</a:t>
            </a:r>
            <a:r>
              <a:rPr lang="en-US" dirty="0" smtClean="0"/>
              <a:t> (important in signaling!)</a:t>
            </a:r>
            <a:endParaRPr lang="en-US" dirty="0"/>
          </a:p>
          <a:p>
            <a:pPr lvl="1"/>
            <a:r>
              <a:rPr lang="en-US" dirty="0" smtClean="0"/>
              <a:t>antioxidants: glutathione</a:t>
            </a:r>
          </a:p>
          <a:p>
            <a:pPr lvl="1"/>
            <a:r>
              <a:rPr lang="en-US" dirty="0" smtClean="0"/>
              <a:t>signaling molecules:  cyclic AMP, inositol trisphosphate (IP</a:t>
            </a:r>
            <a:r>
              <a:rPr lang="en-US" baseline="-25000" dirty="0" smtClean="0"/>
              <a:t>3</a:t>
            </a:r>
            <a:r>
              <a:rPr lang="en-US" dirty="0" smtClean="0"/>
              <a:t>)</a:t>
            </a:r>
          </a:p>
          <a:p>
            <a:r>
              <a:rPr lang="en-US" dirty="0" smtClean="0"/>
              <a:t>Polymeric </a:t>
            </a:r>
            <a:r>
              <a:rPr lang="en-US" dirty="0" smtClean="0"/>
              <a:t>(large) </a:t>
            </a:r>
            <a:r>
              <a:rPr lang="en-US" dirty="0" smtClean="0"/>
              <a:t>molecules </a:t>
            </a:r>
            <a:r>
              <a:rPr lang="en-US" dirty="0" smtClean="0"/>
              <a:t>would </a:t>
            </a:r>
            <a:r>
              <a:rPr lang="en-US" dirty="0" smtClean="0"/>
              <a:t>be </a:t>
            </a:r>
            <a:r>
              <a:rPr lang="en-US" dirty="0" smtClean="0"/>
              <a:t>impermeable</a:t>
            </a:r>
          </a:p>
          <a:p>
            <a:pPr lvl="1"/>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22</a:t>
            </a:fld>
            <a:endParaRPr lang="en-US"/>
          </a:p>
        </p:txBody>
      </p:sp>
    </p:spTree>
    <p:extLst>
      <p:ext uri="{BB962C8B-B14F-4D97-AF65-F5344CB8AC3E}">
        <p14:creationId xmlns:p14="http://schemas.microsoft.com/office/powerpoint/2010/main" val="4069304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Gap Junction Features</a:t>
            </a:r>
            <a:endParaRPr lang="en-US" dirty="0"/>
          </a:p>
        </p:txBody>
      </p:sp>
      <p:sp>
        <p:nvSpPr>
          <p:cNvPr id="2" name="Content Placeholder 1"/>
          <p:cNvSpPr>
            <a:spLocks noGrp="1"/>
          </p:cNvSpPr>
          <p:nvPr>
            <p:ph idx="1"/>
          </p:nvPr>
        </p:nvSpPr>
        <p:spPr/>
        <p:txBody>
          <a:bodyPr/>
          <a:lstStyle/>
          <a:p>
            <a:pPr marL="0" indent="0">
              <a:buNone/>
            </a:pPr>
            <a:r>
              <a:rPr lang="en-US" dirty="0" err="1" smtClean="0">
                <a:solidFill>
                  <a:srgbClr val="00FF00"/>
                </a:solidFill>
              </a:rPr>
              <a:t>Connexons</a:t>
            </a:r>
            <a:endParaRPr lang="en-US" dirty="0">
              <a:solidFill>
                <a:srgbClr val="00FF00"/>
              </a:solidFill>
            </a:endParaRPr>
          </a:p>
          <a:p>
            <a:pPr marL="0" lvl="1" indent="0">
              <a:buNone/>
            </a:pPr>
            <a:r>
              <a:rPr lang="en-US" dirty="0" smtClean="0"/>
              <a:t>This is the special name for the </a:t>
            </a:r>
            <a:r>
              <a:rPr lang="en-US" dirty="0" smtClean="0"/>
              <a:t>cylindrical channels </a:t>
            </a:r>
            <a:r>
              <a:rPr lang="en-US" dirty="0" smtClean="0"/>
              <a:t>that connect the cytosol between two cells</a:t>
            </a:r>
          </a:p>
          <a:p>
            <a:pPr marL="0" lvl="1" indent="0">
              <a:buNone/>
            </a:pPr>
            <a:r>
              <a:rPr lang="en-US" sz="2400" dirty="0" err="1" smtClean="0">
                <a:solidFill>
                  <a:srgbClr val="00FF00"/>
                </a:solidFill>
              </a:rPr>
              <a:t>Connexins</a:t>
            </a:r>
            <a:endParaRPr lang="en-US" sz="2400" dirty="0">
              <a:solidFill>
                <a:srgbClr val="00FF00"/>
              </a:solidFill>
            </a:endParaRPr>
          </a:p>
          <a:p>
            <a:pPr marL="0" lvl="1" indent="0">
              <a:buNone/>
            </a:pPr>
            <a:r>
              <a:rPr lang="en-US" dirty="0" err="1" smtClean="0"/>
              <a:t>Connexins</a:t>
            </a:r>
            <a:r>
              <a:rPr lang="en-US" dirty="0" smtClean="0"/>
              <a:t> are the single polypeptide functional proteins that form </a:t>
            </a:r>
            <a:r>
              <a:rPr lang="en-US" dirty="0" err="1" smtClean="0"/>
              <a:t>connexons</a:t>
            </a:r>
            <a:r>
              <a:rPr lang="en-US" dirty="0" smtClean="0"/>
              <a:t> by </a:t>
            </a:r>
            <a:r>
              <a:rPr lang="en-US" dirty="0" err="1" smtClean="0"/>
              <a:t>oligomerizing</a:t>
            </a:r>
            <a:r>
              <a:rPr lang="en-US" dirty="0" smtClean="0"/>
              <a:t> with 5 other </a:t>
            </a:r>
            <a:r>
              <a:rPr lang="en-US" dirty="0" err="1" smtClean="0"/>
              <a:t>connexins</a:t>
            </a:r>
            <a:r>
              <a:rPr lang="en-US" dirty="0" smtClean="0"/>
              <a:t> to form a hexagonal </a:t>
            </a:r>
            <a:r>
              <a:rPr lang="en-US" dirty="0" err="1" smtClean="0"/>
              <a:t>connexon</a:t>
            </a:r>
            <a:r>
              <a:rPr lang="en-US" dirty="0" smtClean="0"/>
              <a:t> </a:t>
            </a:r>
            <a:r>
              <a:rPr lang="en-US" dirty="0" err="1" smtClean="0"/>
              <a:t>hemichannel</a:t>
            </a:r>
            <a:endParaRPr lang="en-US" dirty="0" smtClean="0"/>
          </a:p>
          <a:p>
            <a:pPr marL="0" indent="0">
              <a:buNone/>
            </a:pPr>
            <a:r>
              <a:rPr lang="en-US" dirty="0">
                <a:solidFill>
                  <a:srgbClr val="00FF00"/>
                </a:solidFill>
              </a:rPr>
              <a:t>Plaques</a:t>
            </a:r>
          </a:p>
          <a:p>
            <a:pPr marL="0" lvl="1" indent="0">
              <a:buNone/>
            </a:pPr>
            <a:r>
              <a:rPr lang="en-US" dirty="0"/>
              <a:t>These are formed by </a:t>
            </a:r>
            <a:r>
              <a:rPr lang="en-US" dirty="0" err="1"/>
              <a:t>clusterings</a:t>
            </a:r>
            <a:r>
              <a:rPr lang="en-US" dirty="0"/>
              <a:t> of </a:t>
            </a:r>
            <a:r>
              <a:rPr lang="en-US" dirty="0" err="1"/>
              <a:t>connexons</a:t>
            </a:r>
            <a:r>
              <a:rPr lang="en-US" dirty="0"/>
              <a:t>  A single gap junction can have from a few to thousands of </a:t>
            </a:r>
            <a:r>
              <a:rPr lang="en-US" dirty="0" err="1"/>
              <a:t>connexons</a:t>
            </a:r>
            <a:r>
              <a:rPr lang="en-US" dirty="0"/>
              <a:t> clustered in the junction</a:t>
            </a:r>
          </a:p>
          <a:p>
            <a:pPr marL="0" lvl="1" indent="0">
              <a:buNone/>
            </a:pPr>
            <a:endParaRPr lang="en-US" dirty="0" smtClean="0"/>
          </a:p>
          <a:p>
            <a:pPr marL="0" lvl="1" indent="0">
              <a:buNone/>
            </a:pPr>
            <a:r>
              <a:rPr lang="en-US" dirty="0" smtClean="0">
                <a:solidFill>
                  <a:srgbClr val="FF99FF"/>
                </a:solidFill>
              </a:rPr>
              <a:t>Gap junction equivalent in plants</a:t>
            </a:r>
            <a:r>
              <a:rPr lang="en-US" dirty="0">
                <a:solidFill>
                  <a:srgbClr val="FF99FF"/>
                </a:solidFill>
              </a:rPr>
              <a:t>: </a:t>
            </a:r>
            <a:r>
              <a:rPr lang="en-US" dirty="0" err="1" smtClean="0">
                <a:solidFill>
                  <a:srgbClr val="FF99FF"/>
                </a:solidFill>
              </a:rPr>
              <a:t>plasmodesmata</a:t>
            </a:r>
            <a:endParaRPr lang="en-US" dirty="0">
              <a:solidFill>
                <a:srgbClr val="FF99FF"/>
              </a:solidFill>
            </a:endParaRPr>
          </a:p>
        </p:txBody>
      </p:sp>
      <p:sp>
        <p:nvSpPr>
          <p:cNvPr id="3" name="Slide Number Placeholder 2"/>
          <p:cNvSpPr>
            <a:spLocks noGrp="1"/>
          </p:cNvSpPr>
          <p:nvPr>
            <p:ph type="sldNum" sz="quarter" idx="10"/>
          </p:nvPr>
        </p:nvSpPr>
        <p:spPr/>
        <p:txBody>
          <a:bodyPr/>
          <a:lstStyle/>
          <a:p>
            <a:fld id="{8DBD05BA-04DD-4BAD-98C9-970B9F9E3D17}" type="slidenum">
              <a:rPr lang="en-US" smtClean="0"/>
              <a:pPr/>
              <a:t>23</a:t>
            </a:fld>
            <a:endParaRPr lang="en-US"/>
          </a:p>
        </p:txBody>
      </p:sp>
    </p:spTree>
    <p:extLst>
      <p:ext uri="{BB962C8B-B14F-4D97-AF65-F5344CB8AC3E}">
        <p14:creationId xmlns:p14="http://schemas.microsoft.com/office/powerpoint/2010/main" val="36105176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442" y="309667"/>
            <a:ext cx="8407400" cy="762000"/>
          </a:xfrm>
        </p:spPr>
        <p:txBody>
          <a:bodyPr/>
          <a:lstStyle/>
          <a:p>
            <a:r>
              <a:rPr lang="en-US" dirty="0" err="1" smtClean="0"/>
              <a:t>Connexon</a:t>
            </a:r>
            <a:r>
              <a:rPr lang="en-US" dirty="0" smtClean="0"/>
              <a:t> Structure</a:t>
            </a:r>
            <a:endParaRPr lang="en-US" dirty="0"/>
          </a:p>
        </p:txBody>
      </p:sp>
      <p:sp>
        <p:nvSpPr>
          <p:cNvPr id="2" name="Content Placeholder 1"/>
          <p:cNvSpPr>
            <a:spLocks noGrp="1"/>
          </p:cNvSpPr>
          <p:nvPr>
            <p:ph idx="1"/>
          </p:nvPr>
        </p:nvSpPr>
        <p:spPr>
          <a:xfrm>
            <a:off x="364067" y="1045029"/>
            <a:ext cx="8390466" cy="5284209"/>
          </a:xfrm>
        </p:spPr>
        <p:txBody>
          <a:bodyPr/>
          <a:lstStyle/>
          <a:p>
            <a:r>
              <a:rPr lang="en-US" sz="2200" dirty="0" smtClean="0"/>
              <a:t>Each cell will make </a:t>
            </a:r>
            <a:r>
              <a:rPr lang="en-US" sz="2200" dirty="0" err="1" smtClean="0">
                <a:solidFill>
                  <a:srgbClr val="00FF00"/>
                </a:solidFill>
              </a:rPr>
              <a:t>connexin</a:t>
            </a:r>
            <a:r>
              <a:rPr lang="en-US" sz="2200" dirty="0" smtClean="0">
                <a:solidFill>
                  <a:srgbClr val="00FF00"/>
                </a:solidFill>
              </a:rPr>
              <a:t> </a:t>
            </a:r>
            <a:r>
              <a:rPr lang="en-US" sz="2200" dirty="0" smtClean="0">
                <a:solidFill>
                  <a:schemeClr val="accent1">
                    <a:lumMod val="60000"/>
                    <a:lumOff val="40000"/>
                  </a:schemeClr>
                </a:solidFill>
              </a:rPr>
              <a:t>proteins</a:t>
            </a:r>
          </a:p>
          <a:p>
            <a:pPr marL="292100" lvl="1" indent="0">
              <a:buNone/>
            </a:pPr>
            <a:r>
              <a:rPr lang="en-US" dirty="0" smtClean="0"/>
              <a:t>The </a:t>
            </a:r>
            <a:r>
              <a:rPr lang="en-US" dirty="0" err="1" smtClean="0">
                <a:solidFill>
                  <a:schemeClr val="accent1">
                    <a:lumMod val="20000"/>
                    <a:lumOff val="80000"/>
                  </a:schemeClr>
                </a:solidFill>
              </a:rPr>
              <a:t>connexin</a:t>
            </a:r>
            <a:r>
              <a:rPr lang="en-US" dirty="0" smtClean="0">
                <a:solidFill>
                  <a:schemeClr val="accent1">
                    <a:lumMod val="20000"/>
                    <a:lumOff val="80000"/>
                  </a:schemeClr>
                </a:solidFill>
              </a:rPr>
              <a:t> protein </a:t>
            </a:r>
            <a:r>
              <a:rPr lang="en-US" dirty="0" smtClean="0"/>
              <a:t>(a </a:t>
            </a:r>
            <a:r>
              <a:rPr lang="en-US" dirty="0" smtClean="0">
                <a:solidFill>
                  <a:srgbClr val="FFFF00"/>
                </a:solidFill>
              </a:rPr>
              <a:t>single </a:t>
            </a:r>
            <a:r>
              <a:rPr lang="en-US" dirty="0" smtClean="0">
                <a:solidFill>
                  <a:schemeClr val="accent1">
                    <a:lumMod val="60000"/>
                    <a:lumOff val="40000"/>
                  </a:schemeClr>
                </a:solidFill>
              </a:rPr>
              <a:t>polypeptide</a:t>
            </a:r>
            <a:r>
              <a:rPr lang="en-US" dirty="0" smtClean="0"/>
              <a:t>) is made as a </a:t>
            </a:r>
            <a:r>
              <a:rPr lang="en-US" dirty="0" smtClean="0">
                <a:solidFill>
                  <a:srgbClr val="FFFF00"/>
                </a:solidFill>
              </a:rPr>
              <a:t>transmembrane protein </a:t>
            </a:r>
            <a:r>
              <a:rPr lang="en-US" dirty="0" smtClean="0"/>
              <a:t>that </a:t>
            </a:r>
            <a:r>
              <a:rPr lang="en-US" dirty="0" smtClean="0">
                <a:solidFill>
                  <a:srgbClr val="FFFF00"/>
                </a:solidFill>
              </a:rPr>
              <a:t>crosses</a:t>
            </a:r>
            <a:r>
              <a:rPr lang="en-US" dirty="0" smtClean="0"/>
              <a:t> the membrane </a:t>
            </a:r>
            <a:r>
              <a:rPr lang="en-US" dirty="0" smtClean="0">
                <a:solidFill>
                  <a:srgbClr val="FFFF00"/>
                </a:solidFill>
              </a:rPr>
              <a:t>four</a:t>
            </a:r>
            <a:r>
              <a:rPr lang="en-US" dirty="0" smtClean="0"/>
              <a:t> times, and the </a:t>
            </a:r>
            <a:r>
              <a:rPr lang="en-US" dirty="0" smtClean="0">
                <a:solidFill>
                  <a:schemeClr val="accent1">
                    <a:lumMod val="60000"/>
                    <a:lumOff val="40000"/>
                  </a:schemeClr>
                </a:solidFill>
              </a:rPr>
              <a:t>N-terminal</a:t>
            </a:r>
            <a:r>
              <a:rPr lang="en-US" dirty="0" smtClean="0"/>
              <a:t> and </a:t>
            </a:r>
            <a:r>
              <a:rPr lang="en-US" dirty="0" smtClean="0">
                <a:solidFill>
                  <a:schemeClr val="accent1">
                    <a:lumMod val="60000"/>
                    <a:lumOff val="40000"/>
                  </a:schemeClr>
                </a:solidFill>
              </a:rPr>
              <a:t>C-terminal tails </a:t>
            </a:r>
            <a:r>
              <a:rPr lang="en-US" dirty="0" smtClean="0"/>
              <a:t>will be on the </a:t>
            </a:r>
            <a:r>
              <a:rPr lang="en-US" dirty="0" smtClean="0">
                <a:solidFill>
                  <a:srgbClr val="FFFF00"/>
                </a:solidFill>
              </a:rPr>
              <a:t>inside of the cell</a:t>
            </a:r>
            <a:endParaRPr lang="en-US" sz="2000" dirty="0" smtClean="0">
              <a:solidFill>
                <a:srgbClr val="FFFF00"/>
              </a:solidFill>
            </a:endParaRPr>
          </a:p>
          <a:p>
            <a:r>
              <a:rPr lang="en-US" sz="2000" dirty="0" smtClean="0">
                <a:solidFill>
                  <a:schemeClr val="accent1">
                    <a:lumMod val="60000"/>
                    <a:lumOff val="40000"/>
                  </a:schemeClr>
                </a:solidFill>
              </a:rPr>
              <a:t>Six</a:t>
            </a:r>
            <a:r>
              <a:rPr lang="en-US" sz="2000" dirty="0" smtClean="0"/>
              <a:t> (6) of those proteins will assemble into a </a:t>
            </a:r>
            <a:r>
              <a:rPr lang="en-US" sz="2000" dirty="0" err="1" smtClean="0">
                <a:solidFill>
                  <a:srgbClr val="00FF00"/>
                </a:solidFill>
              </a:rPr>
              <a:t>hemichannel</a:t>
            </a:r>
            <a:r>
              <a:rPr lang="en-US" sz="2000" dirty="0" smtClean="0">
                <a:solidFill>
                  <a:srgbClr val="00FF00"/>
                </a:solidFill>
              </a:rPr>
              <a:t> </a:t>
            </a:r>
            <a:r>
              <a:rPr lang="en-US" sz="2000" dirty="0" smtClean="0"/>
              <a:t>with the cells before they have even reached the cell surface</a:t>
            </a:r>
            <a:endParaRPr lang="en-US" sz="2000" dirty="0"/>
          </a:p>
        </p:txBody>
      </p:sp>
      <p:sp>
        <p:nvSpPr>
          <p:cNvPr id="3" name="Slide Number Placeholder 2"/>
          <p:cNvSpPr>
            <a:spLocks noGrp="1"/>
          </p:cNvSpPr>
          <p:nvPr>
            <p:ph type="sldNum" sz="quarter" idx="10"/>
          </p:nvPr>
        </p:nvSpPr>
        <p:spPr/>
        <p:txBody>
          <a:bodyPr/>
          <a:lstStyle/>
          <a:p>
            <a:fld id="{8DBD05BA-04DD-4BAD-98C9-970B9F9E3D17}" type="slidenum">
              <a:rPr lang="en-US" smtClean="0"/>
              <a:pPr/>
              <a:t>24</a:t>
            </a:fld>
            <a:endParaRPr lang="en-US"/>
          </a:p>
        </p:txBody>
      </p:sp>
      <p:pic>
        <p:nvPicPr>
          <p:cNvPr id="24578" name="Picture 2" descr="Unfortunately we are unable to provide accessible alternative text for this. If you require assistance to access this image, please contact help@nature.com or the auth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36" y="3879262"/>
            <a:ext cx="5779135" cy="2656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3524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28442" y="309667"/>
            <a:ext cx="8407400" cy="762000"/>
          </a:xfrm>
        </p:spPr>
        <p:txBody>
          <a:bodyPr/>
          <a:lstStyle/>
          <a:p>
            <a:r>
              <a:rPr lang="en-US" dirty="0" smtClean="0"/>
              <a:t>Gap Junction Building</a:t>
            </a:r>
            <a:endParaRPr lang="en-US" dirty="0"/>
          </a:p>
        </p:txBody>
      </p:sp>
      <p:sp>
        <p:nvSpPr>
          <p:cNvPr id="2" name="Content Placeholder 1"/>
          <p:cNvSpPr>
            <a:spLocks noGrp="1"/>
          </p:cNvSpPr>
          <p:nvPr>
            <p:ph idx="1"/>
          </p:nvPr>
        </p:nvSpPr>
        <p:spPr>
          <a:xfrm>
            <a:off x="364067" y="1045029"/>
            <a:ext cx="8390466" cy="5284209"/>
          </a:xfrm>
        </p:spPr>
        <p:txBody>
          <a:bodyPr/>
          <a:lstStyle/>
          <a:p>
            <a:r>
              <a:rPr lang="en-US" sz="2200" dirty="0" smtClean="0"/>
              <a:t>When </a:t>
            </a:r>
            <a:r>
              <a:rPr lang="en-US" sz="2200" dirty="0" err="1" smtClean="0"/>
              <a:t>hemichannels</a:t>
            </a:r>
            <a:r>
              <a:rPr lang="en-US" sz="2200" dirty="0" smtClean="0"/>
              <a:t> have reached the cell surface, they look for </a:t>
            </a:r>
            <a:r>
              <a:rPr lang="en-US" sz="2200" dirty="0" err="1" smtClean="0"/>
              <a:t>hemichannels</a:t>
            </a:r>
            <a:r>
              <a:rPr lang="en-US" sz="2200" dirty="0" smtClean="0"/>
              <a:t> from the other cell in order to make a connection for the full channel, and the fully functioning </a:t>
            </a:r>
            <a:r>
              <a:rPr lang="en-US" sz="2200" dirty="0" err="1" smtClean="0"/>
              <a:t>connexon</a:t>
            </a:r>
            <a:endParaRPr lang="en-US" sz="2200" dirty="0" smtClean="0"/>
          </a:p>
          <a:p>
            <a:r>
              <a:rPr lang="en-US" sz="2200" dirty="0" smtClean="0"/>
              <a:t>More </a:t>
            </a:r>
            <a:r>
              <a:rPr lang="en-US" sz="2200" dirty="0" err="1" smtClean="0"/>
              <a:t>connexons</a:t>
            </a:r>
            <a:r>
              <a:rPr lang="en-US" sz="2200" dirty="0" smtClean="0"/>
              <a:t> (complete) will form in a cluster around previously formed </a:t>
            </a:r>
            <a:r>
              <a:rPr lang="en-US" sz="2200" dirty="0" err="1" smtClean="0"/>
              <a:t>connexons</a:t>
            </a:r>
            <a:r>
              <a:rPr lang="en-US" sz="2200" dirty="0" smtClean="0"/>
              <a:t>, and the gap junction plaque forms</a:t>
            </a:r>
          </a:p>
          <a:p>
            <a:r>
              <a:rPr lang="en-US" sz="2200" dirty="0" smtClean="0"/>
              <a:t>Gap junctions exist for only</a:t>
            </a:r>
            <a:br>
              <a:rPr lang="en-US" sz="2200" dirty="0" smtClean="0"/>
            </a:br>
            <a:r>
              <a:rPr lang="en-US" sz="2200" dirty="0" smtClean="0"/>
              <a:t>a few hours: </a:t>
            </a:r>
            <a:r>
              <a:rPr lang="en-US" sz="2200" dirty="0" err="1" smtClean="0"/>
              <a:t>connexons</a:t>
            </a:r>
            <a:r>
              <a:rPr lang="en-US" sz="2200" dirty="0" smtClean="0"/>
              <a:t> will</a:t>
            </a:r>
            <a:br>
              <a:rPr lang="en-US" sz="2200" dirty="0" smtClean="0"/>
            </a:br>
            <a:r>
              <a:rPr lang="en-US" sz="2200" dirty="0" smtClean="0"/>
              <a:t>disperse and </a:t>
            </a:r>
            <a:r>
              <a:rPr lang="en-US" sz="2200" dirty="0" err="1" smtClean="0"/>
              <a:t>hemichannels</a:t>
            </a:r>
            <a:r>
              <a:rPr lang="en-US" sz="2200" dirty="0" smtClean="0"/>
              <a:t/>
            </a:r>
            <a:br>
              <a:rPr lang="en-US" sz="2200" dirty="0" smtClean="0"/>
            </a:br>
            <a:r>
              <a:rPr lang="en-US" sz="2200" dirty="0" smtClean="0"/>
              <a:t>removed from the</a:t>
            </a:r>
            <a:br>
              <a:rPr lang="en-US" sz="2200" dirty="0" smtClean="0"/>
            </a:br>
            <a:r>
              <a:rPr lang="en-US" sz="2200" dirty="0" smtClean="0"/>
              <a:t>membrane surface</a:t>
            </a:r>
          </a:p>
          <a:p>
            <a:endParaRPr lang="en-US" sz="2200" dirty="0"/>
          </a:p>
        </p:txBody>
      </p:sp>
      <p:sp>
        <p:nvSpPr>
          <p:cNvPr id="3" name="Slide Number Placeholder 2"/>
          <p:cNvSpPr>
            <a:spLocks noGrp="1"/>
          </p:cNvSpPr>
          <p:nvPr>
            <p:ph type="sldNum" sz="quarter" idx="10"/>
          </p:nvPr>
        </p:nvSpPr>
        <p:spPr/>
        <p:txBody>
          <a:bodyPr/>
          <a:lstStyle/>
          <a:p>
            <a:fld id="{8DBD05BA-04DD-4BAD-98C9-970B9F9E3D17}" type="slidenum">
              <a:rPr lang="en-US" smtClean="0"/>
              <a:pPr/>
              <a:t>25</a:t>
            </a:fld>
            <a:endParaRPr lang="en-US"/>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0192" y="3286931"/>
            <a:ext cx="3918313" cy="28077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13636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67" y="538206"/>
            <a:ext cx="3835090" cy="5791032"/>
          </a:xfrm>
        </p:spPr>
        <p:txBody>
          <a:bodyPr/>
          <a:lstStyle/>
          <a:p>
            <a:pPr marL="0" indent="0">
              <a:buNone/>
            </a:pPr>
            <a:r>
              <a:rPr lang="en-US" dirty="0" smtClean="0"/>
              <a:t>A nice illustration again in Becker's book</a:t>
            </a:r>
          </a:p>
          <a:p>
            <a:pPr marL="0" indent="0">
              <a:buNone/>
            </a:pPr>
            <a:endParaRPr lang="en-US" dirty="0"/>
          </a:p>
          <a:p>
            <a:pPr marL="0" indent="0">
              <a:buNone/>
            </a:pPr>
            <a:r>
              <a:rPr lang="en-US" dirty="0" smtClean="0"/>
              <a:t>Note that 6-connexin subunit </a:t>
            </a:r>
            <a:r>
              <a:rPr lang="en-US" dirty="0" err="1" smtClean="0"/>
              <a:t>hemichannels</a:t>
            </a:r>
            <a:r>
              <a:rPr lang="en-US" dirty="0" smtClean="0"/>
              <a:t> form in the membrane of one cell, and they try to align with the </a:t>
            </a:r>
            <a:r>
              <a:rPr lang="en-US" dirty="0" err="1" smtClean="0"/>
              <a:t>hemichannels</a:t>
            </a:r>
            <a:r>
              <a:rPr lang="en-US" dirty="0" smtClean="0"/>
              <a:t> of the other cell, the alignment creating the porous channel</a:t>
            </a:r>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26</a:t>
            </a:fld>
            <a:endParaRPr lang="en-US"/>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9157" y="538206"/>
            <a:ext cx="4675555" cy="58217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4460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68133" y="880533"/>
            <a:ext cx="5486400" cy="3191934"/>
          </a:xfrm>
        </p:spPr>
        <p:txBody>
          <a:bodyPr/>
          <a:lstStyle/>
          <a:p>
            <a:pPr marL="0" indent="0">
              <a:buNone/>
            </a:pPr>
            <a:r>
              <a:rPr lang="en-US" sz="2000" dirty="0" smtClean="0"/>
              <a:t>Experimental evidence, namely  electron micrographs (leftmost) and filtered EM images (two rightmost) of </a:t>
            </a:r>
            <a:r>
              <a:rPr lang="en-US" sz="2000" dirty="0" err="1" smtClean="0"/>
              <a:t>connexons</a:t>
            </a:r>
            <a:r>
              <a:rPr lang="en-US" sz="2000" dirty="0" smtClean="0"/>
              <a:t> as seen looking down the axis of the channels.  The leftmost image shows how </a:t>
            </a:r>
            <a:r>
              <a:rPr lang="en-US" sz="2000" dirty="0" err="1" smtClean="0"/>
              <a:t>connexons</a:t>
            </a:r>
            <a:r>
              <a:rPr lang="en-US" sz="2000" dirty="0" smtClean="0"/>
              <a:t> are clustered to form the gap junction plaque.</a:t>
            </a:r>
            <a:endParaRPr lang="en-US" sz="2000"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27</a:t>
            </a:fld>
            <a:endParaRPr lang="en-US"/>
          </a:p>
        </p:txBody>
      </p:sp>
      <p:pic>
        <p:nvPicPr>
          <p:cNvPr id="10242" name="Picture 2" descr="File:Electron Micrograph Filtered Image of Two Connexons.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8470" y="4150068"/>
            <a:ext cx="5105400" cy="215265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165" y="2011705"/>
            <a:ext cx="2495550"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3067536" y="6302759"/>
            <a:ext cx="5500730" cy="215444"/>
          </a:xfrm>
          <a:prstGeom prst="rect">
            <a:avLst/>
          </a:prstGeom>
        </p:spPr>
        <p:txBody>
          <a:bodyPr wrap="square">
            <a:spAutoFit/>
          </a:bodyPr>
          <a:lstStyle/>
          <a:p>
            <a:r>
              <a:rPr lang="en-US" sz="800" dirty="0">
                <a:solidFill>
                  <a:schemeClr val="bg1">
                    <a:lumMod val="65000"/>
                  </a:schemeClr>
                </a:solidFill>
              </a:rPr>
              <a:t>http://php.med.unsw.edu.au/cellbiology/images/6/66/Electron_Micrograph_Filtered_Image_of_Two_Connexons.jpg</a:t>
            </a:r>
          </a:p>
        </p:txBody>
      </p:sp>
      <p:sp>
        <p:nvSpPr>
          <p:cNvPr id="6" name="Rectangle 5"/>
          <p:cNvSpPr/>
          <p:nvPr/>
        </p:nvSpPr>
        <p:spPr>
          <a:xfrm rot="16200000">
            <a:off x="-1719279" y="3908996"/>
            <a:ext cx="4572000" cy="215444"/>
          </a:xfrm>
          <a:prstGeom prst="rect">
            <a:avLst/>
          </a:prstGeom>
        </p:spPr>
        <p:txBody>
          <a:bodyPr>
            <a:spAutoFit/>
          </a:bodyPr>
          <a:lstStyle/>
          <a:p>
            <a:r>
              <a:rPr lang="en-US" sz="800" dirty="0">
                <a:solidFill>
                  <a:schemeClr val="bg1">
                    <a:lumMod val="65000"/>
                  </a:schemeClr>
                </a:solidFill>
              </a:rPr>
              <a:t>http://163.178.103.176/Tema1G/Grupos1/GermanT1/GATP5/Oclu4_files/membr20.jpg</a:t>
            </a:r>
          </a:p>
        </p:txBody>
      </p:sp>
    </p:spTree>
    <p:extLst>
      <p:ext uri="{BB962C8B-B14F-4D97-AF65-F5344CB8AC3E}">
        <p14:creationId xmlns:p14="http://schemas.microsoft.com/office/powerpoint/2010/main" val="2255978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09962" y="296864"/>
            <a:ext cx="8482754" cy="2284621"/>
          </a:xfrm>
        </p:spPr>
        <p:txBody>
          <a:bodyPr/>
          <a:lstStyle/>
          <a:p>
            <a:pPr marL="0" indent="0">
              <a:buNone/>
            </a:pPr>
            <a:r>
              <a:rPr lang="en-US" sz="2000" dirty="0" smtClean="0"/>
              <a:t>These figures and their legends provide slightly more information that may be informative or enlightening to you.  You are not required to know the extra detail given in the figures or the legends though: only the basics already presented</a:t>
            </a:r>
            <a:endParaRPr lang="en-US" sz="2000"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28</a:t>
            </a:fld>
            <a:endParaRPr lang="en-US"/>
          </a:p>
        </p:txBody>
      </p:sp>
      <p:sp>
        <p:nvSpPr>
          <p:cNvPr id="5" name="AutoShape 2" descr="https://wiki.brown.edu/confluence/download/attachments/13916/gj.jpg?version=1&amp;modificationDate=116602883500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5" y="2581485"/>
            <a:ext cx="2741104" cy="20711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descr="The diverse functional roles and regulation of neuronal gap junctions in the reti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802" y="2581485"/>
            <a:ext cx="5720914" cy="21524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50556" y="4698314"/>
            <a:ext cx="7343087" cy="2031325"/>
          </a:xfrm>
          <a:prstGeom prst="rect">
            <a:avLst/>
          </a:prstGeom>
          <a:noFill/>
        </p:spPr>
        <p:txBody>
          <a:bodyPr wrap="square" rtlCol="0">
            <a:spAutoFit/>
          </a:bodyPr>
          <a:lstStyle/>
          <a:p>
            <a:r>
              <a:rPr lang="en-US" sz="1050" b="1" dirty="0"/>
              <a:t>a</a:t>
            </a:r>
            <a:r>
              <a:rPr lang="en-US" sz="1050" dirty="0"/>
              <a:t> | Gap junctions are formed between the opposing membranes of </a:t>
            </a:r>
            <a:r>
              <a:rPr lang="en-US" sz="1050" dirty="0" err="1"/>
              <a:t>neighbouring</a:t>
            </a:r>
            <a:r>
              <a:rPr lang="en-US" sz="1050" dirty="0"/>
              <a:t> cells. </a:t>
            </a:r>
            <a:r>
              <a:rPr lang="en-US" sz="1050" dirty="0" err="1"/>
              <a:t>Hemichannels</a:t>
            </a:r>
            <a:r>
              <a:rPr lang="en-US" sz="1050" dirty="0"/>
              <a:t> on each side dock to one another to form conductive channels between the two cells. An extended field of these channels forms a gap junctional plaque. Each </a:t>
            </a:r>
            <a:r>
              <a:rPr lang="en-US" sz="1050" dirty="0" err="1"/>
              <a:t>hemichannel</a:t>
            </a:r>
            <a:r>
              <a:rPr lang="en-US" sz="1050" dirty="0"/>
              <a:t>, or </a:t>
            </a:r>
            <a:r>
              <a:rPr lang="en-US" sz="1050" dirty="0" err="1"/>
              <a:t>connexon</a:t>
            </a:r>
            <a:r>
              <a:rPr lang="en-US" sz="1050" dirty="0"/>
              <a:t>, is comprised of 6 </a:t>
            </a:r>
            <a:r>
              <a:rPr lang="en-US" sz="1050" dirty="0" err="1"/>
              <a:t>connexin</a:t>
            </a:r>
            <a:r>
              <a:rPr lang="en-US" sz="1050" dirty="0"/>
              <a:t> protein subunits that are oriented perpendicular to the cells' membranes to form a central pore. This central pore serves as a conduit for ions and low-molecular-mass molecules of up to 1,000 Da. </a:t>
            </a:r>
            <a:r>
              <a:rPr lang="en-US" sz="1050" dirty="0" err="1"/>
              <a:t>Connexons</a:t>
            </a:r>
            <a:r>
              <a:rPr lang="en-US" sz="1050" dirty="0"/>
              <a:t> can contain only one type of </a:t>
            </a:r>
            <a:r>
              <a:rPr lang="en-US" sz="1050" dirty="0" err="1"/>
              <a:t>connexin</a:t>
            </a:r>
            <a:r>
              <a:rPr lang="en-US" sz="1050" dirty="0"/>
              <a:t> subunit (</a:t>
            </a:r>
            <a:r>
              <a:rPr lang="en-US" sz="1050" dirty="0" err="1"/>
              <a:t>homomeric</a:t>
            </a:r>
            <a:r>
              <a:rPr lang="en-US" sz="1050" dirty="0"/>
              <a:t> </a:t>
            </a:r>
            <a:r>
              <a:rPr lang="en-US" sz="1050" dirty="0" err="1"/>
              <a:t>connexons</a:t>
            </a:r>
            <a:r>
              <a:rPr lang="en-US" sz="1050" dirty="0"/>
              <a:t>) or a mixture of different </a:t>
            </a:r>
            <a:r>
              <a:rPr lang="en-US" sz="1050" dirty="0" err="1"/>
              <a:t>connexins</a:t>
            </a:r>
            <a:r>
              <a:rPr lang="en-US" sz="1050" dirty="0"/>
              <a:t> (</a:t>
            </a:r>
            <a:r>
              <a:rPr lang="en-US" sz="1050" dirty="0" err="1"/>
              <a:t>heteromeric</a:t>
            </a:r>
            <a:r>
              <a:rPr lang="en-US" sz="1050" dirty="0"/>
              <a:t> </a:t>
            </a:r>
            <a:r>
              <a:rPr lang="en-US" sz="1050" dirty="0" err="1"/>
              <a:t>connexons</a:t>
            </a:r>
            <a:r>
              <a:rPr lang="en-US" sz="1050" dirty="0"/>
              <a:t>). Gap junctional channels can consist of two of the same </a:t>
            </a:r>
            <a:r>
              <a:rPr lang="en-US" sz="1050" dirty="0" err="1"/>
              <a:t>connexon</a:t>
            </a:r>
            <a:r>
              <a:rPr lang="en-US" sz="1050" dirty="0"/>
              <a:t> (</a:t>
            </a:r>
            <a:r>
              <a:rPr lang="en-US" sz="1050" dirty="0" err="1"/>
              <a:t>homotypic</a:t>
            </a:r>
            <a:r>
              <a:rPr lang="en-US" sz="1050" dirty="0"/>
              <a:t> channels) or of </a:t>
            </a:r>
            <a:r>
              <a:rPr lang="en-US" sz="1050" dirty="0" err="1"/>
              <a:t>connexons</a:t>
            </a:r>
            <a:r>
              <a:rPr lang="en-US" sz="1050" dirty="0"/>
              <a:t> with different subunit compositions (heterotypic channels). </a:t>
            </a:r>
            <a:r>
              <a:rPr lang="en-US" sz="1050" b="1" dirty="0"/>
              <a:t>b</a:t>
            </a:r>
            <a:r>
              <a:rPr lang="en-US" sz="1050" dirty="0"/>
              <a:t> | </a:t>
            </a:r>
            <a:r>
              <a:rPr lang="en-US" sz="1050" dirty="0" err="1"/>
              <a:t>Connexin</a:t>
            </a:r>
            <a:r>
              <a:rPr lang="en-US" sz="1050" dirty="0"/>
              <a:t> subunits are proteins that have four transmembrane domains, two extracellular loops (E1 and E2) and one intracellular loop, as well as carboxyl and amino termini in the cytoplasm. Although the four transmembrane domains (M1–M4) share a conservative sequence that is important for docking in the cellular membrane, their cytoplasmic domains vary in length and amino acid sequence. Regulation of the three-dimensional </a:t>
            </a:r>
            <a:r>
              <a:rPr lang="en-US" sz="1050" dirty="0" err="1"/>
              <a:t>connexin</a:t>
            </a:r>
            <a:r>
              <a:rPr lang="en-US" sz="1050" dirty="0"/>
              <a:t> structure, which underlies the opening and closing of gap junction channels, is mediated at the cytoplasmic regions.</a:t>
            </a:r>
            <a:endParaRPr lang="en-US" sz="1050" dirty="0" smtClean="0"/>
          </a:p>
        </p:txBody>
      </p:sp>
    </p:spTree>
    <p:extLst>
      <p:ext uri="{BB962C8B-B14F-4D97-AF65-F5344CB8AC3E}">
        <p14:creationId xmlns:p14="http://schemas.microsoft.com/office/powerpoint/2010/main" val="3266717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64067" y="330200"/>
            <a:ext cx="8482754" cy="2487419"/>
          </a:xfrm>
        </p:spPr>
        <p:txBody>
          <a:bodyPr/>
          <a:lstStyle/>
          <a:p>
            <a:pPr marL="0" indent="0">
              <a:buNone/>
            </a:pPr>
            <a:r>
              <a:rPr lang="en-US" sz="2000" dirty="0" smtClean="0"/>
              <a:t>Again, another set of figures </a:t>
            </a:r>
            <a:r>
              <a:rPr lang="en-US" sz="2000" dirty="0"/>
              <a:t>and their legends </a:t>
            </a:r>
            <a:r>
              <a:rPr lang="en-US" sz="2000" dirty="0" smtClean="0"/>
              <a:t>providing hopefully enlightening, certainly more informative detail</a:t>
            </a:r>
          </a:p>
          <a:p>
            <a:pPr marL="0" indent="0">
              <a:buNone/>
            </a:pPr>
            <a:endParaRPr lang="en-US" sz="2000" dirty="0"/>
          </a:p>
          <a:p>
            <a:pPr marL="0" indent="0">
              <a:buNone/>
            </a:pPr>
            <a:r>
              <a:rPr lang="en-US" sz="2000" dirty="0" smtClean="0"/>
              <a:t>Consider the possibility you might be interested in delving into this detail in molecular structure, function or roles in disease and disorders </a:t>
            </a:r>
            <a:r>
              <a:rPr lang="en-US" sz="2000" u="sng" dirty="0" smtClean="0"/>
              <a:t>for your oral presentations</a:t>
            </a:r>
            <a:endParaRPr lang="en-US" sz="2000" u="sng"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29</a:t>
            </a:fld>
            <a:endParaRPr lang="en-US"/>
          </a:p>
        </p:txBody>
      </p:sp>
      <p:pic>
        <p:nvPicPr>
          <p:cNvPr id="9218" name="Picture 2" descr="Expression and functions of neuronal gap jun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3600" y="2817619"/>
            <a:ext cx="3979334" cy="36941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30199" y="3296473"/>
            <a:ext cx="4207933" cy="3139321"/>
          </a:xfrm>
          <a:prstGeom prst="rect">
            <a:avLst/>
          </a:prstGeom>
          <a:noFill/>
        </p:spPr>
        <p:txBody>
          <a:bodyPr wrap="square" rtlCol="0">
            <a:spAutoFit/>
          </a:bodyPr>
          <a:lstStyle/>
          <a:p>
            <a:r>
              <a:rPr lang="en-US" sz="1100" dirty="0" err="1"/>
              <a:t>Hemichannels</a:t>
            </a:r>
            <a:r>
              <a:rPr lang="en-US" sz="1100" dirty="0"/>
              <a:t> in apposed plasma membranes of </a:t>
            </a:r>
            <a:r>
              <a:rPr lang="en-US" sz="1100" dirty="0" err="1"/>
              <a:t>neighbouring</a:t>
            </a:r>
            <a:r>
              <a:rPr lang="en-US" sz="1100" dirty="0"/>
              <a:t> cells can dock to each other and form gap junction channels. Three different types of gap junction have been reported — </a:t>
            </a:r>
            <a:r>
              <a:rPr lang="en-US" sz="1100" dirty="0" err="1"/>
              <a:t>homomeric</a:t>
            </a:r>
            <a:r>
              <a:rPr lang="en-US" sz="1100" dirty="0"/>
              <a:t>/</a:t>
            </a:r>
            <a:r>
              <a:rPr lang="en-US" sz="1100" dirty="0" err="1"/>
              <a:t>homotypic</a:t>
            </a:r>
            <a:r>
              <a:rPr lang="en-US" sz="1100" dirty="0"/>
              <a:t> (1), </a:t>
            </a:r>
            <a:r>
              <a:rPr lang="en-US" sz="1100" dirty="0" err="1"/>
              <a:t>heteromeric</a:t>
            </a:r>
            <a:r>
              <a:rPr lang="en-US" sz="1100" dirty="0"/>
              <a:t> (2) and heterotypic (3) — depending on their molecular composition. </a:t>
            </a:r>
            <a:r>
              <a:rPr lang="en-US" sz="1100" dirty="0" err="1"/>
              <a:t>Homotypic</a:t>
            </a:r>
            <a:r>
              <a:rPr lang="en-US" sz="1100" dirty="0"/>
              <a:t> or heterotypic gap junctions comprise two identical or two different types of </a:t>
            </a:r>
            <a:r>
              <a:rPr lang="en-US" sz="1100" dirty="0" err="1"/>
              <a:t>hemichannel</a:t>
            </a:r>
            <a:r>
              <a:rPr lang="en-US" sz="1100" dirty="0"/>
              <a:t>, respectively. </a:t>
            </a:r>
            <a:r>
              <a:rPr lang="en-US" sz="1100" dirty="0" err="1"/>
              <a:t>Homomeric</a:t>
            </a:r>
            <a:r>
              <a:rPr lang="en-US" sz="1100" dirty="0"/>
              <a:t> or </a:t>
            </a:r>
            <a:r>
              <a:rPr lang="en-US" sz="1100" dirty="0" err="1"/>
              <a:t>heteromeric</a:t>
            </a:r>
            <a:r>
              <a:rPr lang="en-US" sz="1100" dirty="0"/>
              <a:t> </a:t>
            </a:r>
            <a:r>
              <a:rPr lang="en-US" sz="1100" dirty="0" err="1"/>
              <a:t>hemichannels</a:t>
            </a:r>
            <a:r>
              <a:rPr lang="en-US" sz="1100" dirty="0"/>
              <a:t> are composed of one or more </a:t>
            </a:r>
            <a:r>
              <a:rPr lang="en-US" sz="1100" dirty="0" err="1"/>
              <a:t>connexin</a:t>
            </a:r>
            <a:r>
              <a:rPr lang="en-US" sz="1100" dirty="0"/>
              <a:t> (or possibly </a:t>
            </a:r>
            <a:r>
              <a:rPr lang="en-US" sz="1100" dirty="0" err="1"/>
              <a:t>pannexin</a:t>
            </a:r>
            <a:r>
              <a:rPr lang="en-US" sz="1100" dirty="0"/>
              <a:t>) isoforms, respectively. Each </a:t>
            </a:r>
            <a:r>
              <a:rPr lang="en-US" sz="1100" dirty="0" err="1"/>
              <a:t>hemichannel</a:t>
            </a:r>
            <a:r>
              <a:rPr lang="en-US" sz="1100" dirty="0"/>
              <a:t> represents an assembly of six </a:t>
            </a:r>
            <a:r>
              <a:rPr lang="en-US" sz="1100" dirty="0" err="1"/>
              <a:t>connexin</a:t>
            </a:r>
            <a:r>
              <a:rPr lang="en-US" sz="1100" dirty="0"/>
              <a:t> protein subunits. </a:t>
            </a:r>
            <a:r>
              <a:rPr lang="en-US" sz="1100" b="1" dirty="0"/>
              <a:t>b</a:t>
            </a:r>
            <a:r>
              <a:rPr lang="en-US" sz="1100" dirty="0"/>
              <a:t> | </a:t>
            </a:r>
            <a:r>
              <a:rPr lang="en-US" sz="1100" dirty="0" err="1"/>
              <a:t>Connexin</a:t>
            </a:r>
            <a:r>
              <a:rPr lang="en-US" sz="1100" dirty="0"/>
              <a:t> protein subunits are tetra-spanning membrane proteins that share three conserved extracellular cysteine residues, which are crucial for docking. The subunits vary mainly in their cytoplasmic loop and </a:t>
            </a:r>
            <a:r>
              <a:rPr lang="en-US" sz="1100" dirty="0" err="1"/>
              <a:t>carboxy</a:t>
            </a:r>
            <a:r>
              <a:rPr lang="en-US" sz="1100" dirty="0"/>
              <a:t>-terminal region. S–S represents conserved </a:t>
            </a:r>
            <a:r>
              <a:rPr lang="en-US" sz="1100" dirty="0" err="1"/>
              <a:t>disulphide</a:t>
            </a:r>
            <a:r>
              <a:rPr lang="en-US" sz="1100" dirty="0"/>
              <a:t> bonds in the extracellular domains of </a:t>
            </a:r>
            <a:r>
              <a:rPr lang="en-US" sz="1100" dirty="0" err="1"/>
              <a:t>connexins</a:t>
            </a:r>
            <a:r>
              <a:rPr lang="en-US" sz="1100" dirty="0"/>
              <a:t>. </a:t>
            </a:r>
            <a:r>
              <a:rPr lang="en-US" sz="1100" dirty="0" err="1"/>
              <a:t>Pannexin</a:t>
            </a:r>
            <a:r>
              <a:rPr lang="en-US" sz="1100" dirty="0"/>
              <a:t> proteins are sequence-related to the invertebrate </a:t>
            </a:r>
            <a:r>
              <a:rPr lang="en-US" sz="1100" dirty="0" err="1"/>
              <a:t>innexin</a:t>
            </a:r>
            <a:r>
              <a:rPr lang="en-US" sz="1100" dirty="0"/>
              <a:t> family and can also form intercellular gap junction channels.</a:t>
            </a:r>
            <a:endParaRPr lang="en-US" sz="1100" dirty="0" smtClean="0"/>
          </a:p>
        </p:txBody>
      </p:sp>
    </p:spTree>
    <p:extLst>
      <p:ext uri="{BB962C8B-B14F-4D97-AF65-F5344CB8AC3E}">
        <p14:creationId xmlns:p14="http://schemas.microsoft.com/office/powerpoint/2010/main" val="1431293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Cell Junctions</a:t>
            </a:r>
            <a:endParaRPr lang="en-US" dirty="0"/>
          </a:p>
        </p:txBody>
      </p:sp>
      <p:sp>
        <p:nvSpPr>
          <p:cNvPr id="5" name="Content Placeholder 4"/>
          <p:cNvSpPr>
            <a:spLocks noGrp="1"/>
          </p:cNvSpPr>
          <p:nvPr>
            <p:ph idx="1"/>
          </p:nvPr>
        </p:nvSpPr>
        <p:spPr/>
        <p:txBody>
          <a:bodyPr/>
          <a:lstStyle/>
          <a:p>
            <a:pPr marL="0" indent="0">
              <a:buNone/>
            </a:pPr>
            <a:r>
              <a:rPr lang="en-US" i="1" dirty="0" smtClean="0">
                <a:solidFill>
                  <a:schemeClr val="accent1">
                    <a:lumMod val="60000"/>
                    <a:lumOff val="40000"/>
                  </a:schemeClr>
                </a:solidFill>
              </a:rPr>
              <a:t>Adhering or Anchoring Junctions</a:t>
            </a:r>
          </a:p>
          <a:p>
            <a:r>
              <a:rPr lang="en-US" dirty="0" smtClean="0"/>
              <a:t>Desmosomes</a:t>
            </a:r>
          </a:p>
          <a:p>
            <a:r>
              <a:rPr lang="en-US" dirty="0" err="1" smtClean="0"/>
              <a:t>Adherens</a:t>
            </a:r>
            <a:r>
              <a:rPr lang="en-US" dirty="0" smtClean="0"/>
              <a:t> Junction ("belt desmosome")</a:t>
            </a:r>
          </a:p>
          <a:p>
            <a:r>
              <a:rPr lang="en-US" dirty="0" err="1" smtClean="0"/>
              <a:t>Hemidesmosomes</a:t>
            </a:r>
            <a:endParaRPr lang="en-US" dirty="0"/>
          </a:p>
          <a:p>
            <a:pPr marL="0" indent="0">
              <a:buNone/>
            </a:pPr>
            <a:r>
              <a:rPr lang="en-US" i="1" dirty="0" smtClean="0">
                <a:solidFill>
                  <a:schemeClr val="accent1">
                    <a:lumMod val="60000"/>
                    <a:lumOff val="40000"/>
                  </a:schemeClr>
                </a:solidFill>
              </a:rPr>
              <a:t>Occluding / Barrier Junctions</a:t>
            </a:r>
          </a:p>
          <a:p>
            <a:r>
              <a:rPr lang="en-US" dirty="0" smtClean="0"/>
              <a:t>Tight Junctions</a:t>
            </a:r>
            <a:endParaRPr lang="en-US" dirty="0"/>
          </a:p>
          <a:p>
            <a:pPr marL="0" indent="0">
              <a:buNone/>
            </a:pPr>
            <a:r>
              <a:rPr lang="en-US" i="1" dirty="0" smtClean="0">
                <a:solidFill>
                  <a:schemeClr val="accent1">
                    <a:lumMod val="60000"/>
                    <a:lumOff val="40000"/>
                  </a:schemeClr>
                </a:solidFill>
              </a:rPr>
              <a:t>Communicating or Connecting Junctions</a:t>
            </a:r>
          </a:p>
          <a:p>
            <a:r>
              <a:rPr lang="en-US" dirty="0" smtClean="0"/>
              <a:t>Gap Junctions</a:t>
            </a:r>
          </a:p>
          <a:p>
            <a:pPr marL="0" indent="0">
              <a:buNone/>
            </a:pPr>
            <a:endParaRPr lang="en-US" dirty="0"/>
          </a:p>
        </p:txBody>
      </p:sp>
      <p:sp>
        <p:nvSpPr>
          <p:cNvPr id="2" name="Slide Number Placeholder 1"/>
          <p:cNvSpPr>
            <a:spLocks noGrp="1"/>
          </p:cNvSpPr>
          <p:nvPr>
            <p:ph type="sldNum" sz="quarter" idx="10"/>
          </p:nvPr>
        </p:nvSpPr>
        <p:spPr/>
        <p:txBody>
          <a:bodyPr/>
          <a:lstStyle/>
          <a:p>
            <a:fld id="{8DBD05BA-04DD-4BAD-98C9-970B9F9E3D17}" type="slidenum">
              <a:rPr lang="en-US" smtClean="0"/>
              <a:pPr/>
              <a:t>3</a:t>
            </a:fld>
            <a:endParaRPr lang="en-US"/>
          </a:p>
        </p:txBody>
      </p:sp>
    </p:spTree>
    <p:extLst>
      <p:ext uri="{BB962C8B-B14F-4D97-AF65-F5344CB8AC3E}">
        <p14:creationId xmlns:p14="http://schemas.microsoft.com/office/powerpoint/2010/main" val="100176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Hemidesmosomes</a:t>
            </a:r>
            <a:endParaRPr lang="en-US" dirty="0"/>
          </a:p>
        </p:txBody>
      </p:sp>
      <p:sp>
        <p:nvSpPr>
          <p:cNvPr id="3" name="Content Placeholder 2"/>
          <p:cNvSpPr>
            <a:spLocks noGrp="1"/>
          </p:cNvSpPr>
          <p:nvPr>
            <p:ph idx="1"/>
          </p:nvPr>
        </p:nvSpPr>
        <p:spPr/>
        <p:txBody>
          <a:bodyPr/>
          <a:lstStyle/>
          <a:p>
            <a:r>
              <a:rPr lang="en-US" dirty="0" smtClean="0"/>
              <a:t>These help the cell to adhere to an extracellular matrix (basal lamina) instead of to another cell</a:t>
            </a:r>
          </a:p>
          <a:p>
            <a:r>
              <a:rPr lang="en-US" dirty="0" smtClean="0"/>
              <a:t>Their description is beyond the scope of the course and knowledge of structure and function will not be assessed in the student</a:t>
            </a:r>
          </a:p>
          <a:p>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30</a:t>
            </a:fld>
            <a:endParaRPr lang="en-US"/>
          </a:p>
        </p:txBody>
      </p:sp>
    </p:spTree>
    <p:extLst>
      <p:ext uri="{BB962C8B-B14F-4D97-AF65-F5344CB8AC3E}">
        <p14:creationId xmlns:p14="http://schemas.microsoft.com/office/powerpoint/2010/main" val="1704110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67" y="431074"/>
            <a:ext cx="4519065" cy="5898164"/>
          </a:xfrm>
        </p:spPr>
        <p:txBody>
          <a:bodyPr/>
          <a:lstStyle/>
          <a:p>
            <a:r>
              <a:rPr lang="en-US" dirty="0" smtClean="0">
                <a:latin typeface="+mj-lt"/>
              </a:rPr>
              <a:t>This impressive illustration from Becker's book shows a nice perspective of the cell connections considered adhesive as well as the occlusive (tight junctions) and communicating (gap junction)</a:t>
            </a:r>
          </a:p>
          <a:p>
            <a:r>
              <a:rPr lang="en-US" dirty="0" smtClean="0">
                <a:latin typeface="+mj-lt"/>
              </a:rPr>
              <a:t>Note the circumferential ring created by </a:t>
            </a:r>
            <a:r>
              <a:rPr lang="en-US" dirty="0" err="1" smtClean="0">
                <a:latin typeface="+mj-lt"/>
              </a:rPr>
              <a:t>adherens</a:t>
            </a:r>
            <a:r>
              <a:rPr lang="en-US" dirty="0" smtClean="0">
                <a:latin typeface="+mj-lt"/>
              </a:rPr>
              <a:t> junctions (the green-colored net)</a:t>
            </a:r>
            <a:endParaRPr lang="en-US" dirty="0">
              <a:latin typeface="+mj-lt"/>
            </a:endParaRPr>
          </a:p>
        </p:txBody>
      </p:sp>
      <p:sp>
        <p:nvSpPr>
          <p:cNvPr id="4" name="Slide Number Placeholder 3"/>
          <p:cNvSpPr>
            <a:spLocks noGrp="1"/>
          </p:cNvSpPr>
          <p:nvPr>
            <p:ph type="sldNum" sz="quarter" idx="10"/>
          </p:nvPr>
        </p:nvSpPr>
        <p:spPr/>
        <p:txBody>
          <a:bodyPr/>
          <a:lstStyle/>
          <a:p>
            <a:fld id="{8DBD05BA-04DD-4BAD-98C9-970B9F9E3D17}" type="slidenum">
              <a:rPr lang="en-US" smtClean="0"/>
              <a:pPr/>
              <a:t>31</a:t>
            </a:fld>
            <a:endParaRPr lang="en-US"/>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3132" y="431074"/>
            <a:ext cx="4085704" cy="5963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7595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4066" y="404950"/>
            <a:ext cx="8517149" cy="2769324"/>
          </a:xfrm>
        </p:spPr>
        <p:txBody>
          <a:bodyPr/>
          <a:lstStyle/>
          <a:p>
            <a:pPr marL="0" indent="0">
              <a:buNone/>
            </a:pPr>
            <a:r>
              <a:rPr lang="en-US" dirty="0" smtClean="0"/>
              <a:t>These additional illustrations offer other views of the cell junctions presented here</a:t>
            </a:r>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32</a:t>
            </a:fld>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2961" y="1140310"/>
            <a:ext cx="4068255" cy="5214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927" y="3174273"/>
            <a:ext cx="4343034" cy="3180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43229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smtClean="0"/>
              <a:t>Becker's </a:t>
            </a:r>
            <a:r>
              <a:rPr lang="en-US" dirty="0" err="1" smtClean="0"/>
              <a:t>WotC</a:t>
            </a:r>
            <a:r>
              <a:rPr lang="en-US" dirty="0" smtClean="0"/>
              <a:t>:  Chapter 17: 481-487</a:t>
            </a:r>
          </a:p>
          <a:p>
            <a:r>
              <a:rPr lang="en-US" dirty="0" smtClean="0"/>
              <a:t>Raven:  Chap 4.8</a:t>
            </a:r>
          </a:p>
          <a:p>
            <a:r>
              <a:rPr lang="en-US" dirty="0" err="1"/>
              <a:t>Marieb</a:t>
            </a:r>
            <a:r>
              <a:rPr lang="en-US" dirty="0"/>
              <a:t>: Chapter </a:t>
            </a:r>
            <a:r>
              <a:rPr lang="en-US" dirty="0" smtClean="0"/>
              <a:t>3: p 67</a:t>
            </a:r>
            <a:endParaRPr lang="en-US" dirty="0"/>
          </a:p>
          <a:p>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33</a:t>
            </a:fld>
            <a:endParaRPr lang="en-US"/>
          </a:p>
        </p:txBody>
      </p:sp>
    </p:spTree>
    <p:extLst>
      <p:ext uri="{BB962C8B-B14F-4D97-AF65-F5344CB8AC3E}">
        <p14:creationId xmlns:p14="http://schemas.microsoft.com/office/powerpoint/2010/main" val="2178825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Desmosomes</a:t>
            </a:r>
            <a:endParaRPr lang="en-US" dirty="0"/>
          </a:p>
        </p:txBody>
      </p:sp>
      <p:sp>
        <p:nvSpPr>
          <p:cNvPr id="2" name="Content Placeholder 1"/>
          <p:cNvSpPr>
            <a:spLocks noGrp="1"/>
          </p:cNvSpPr>
          <p:nvPr>
            <p:ph idx="1"/>
          </p:nvPr>
        </p:nvSpPr>
        <p:spPr/>
        <p:txBody>
          <a:bodyPr/>
          <a:lstStyle/>
          <a:p>
            <a:r>
              <a:rPr lang="en-US" dirty="0" smtClean="0"/>
              <a:t>Usually </a:t>
            </a:r>
            <a:r>
              <a:rPr lang="en-US" dirty="0" smtClean="0"/>
              <a:t>used by types of cells who </a:t>
            </a:r>
            <a:r>
              <a:rPr lang="en-US" dirty="0" smtClean="0"/>
              <a:t>tissues are subjected </a:t>
            </a:r>
            <a:r>
              <a:rPr lang="en-US" dirty="0" smtClean="0"/>
              <a:t>to </a:t>
            </a:r>
            <a:r>
              <a:rPr lang="en-US" dirty="0" smtClean="0">
                <a:solidFill>
                  <a:srgbClr val="FFFF00"/>
                </a:solidFill>
              </a:rPr>
              <a:t>extreme mechanical stress</a:t>
            </a:r>
          </a:p>
          <a:p>
            <a:r>
              <a:rPr lang="en-US" dirty="0" smtClean="0"/>
              <a:t>These are </a:t>
            </a:r>
            <a:r>
              <a:rPr lang="en-US" dirty="0" smtClean="0">
                <a:solidFill>
                  <a:schemeClr val="accent1">
                    <a:lumMod val="60000"/>
                    <a:lumOff val="40000"/>
                  </a:schemeClr>
                </a:solidFill>
              </a:rPr>
              <a:t>anchoring </a:t>
            </a:r>
            <a:r>
              <a:rPr lang="en-US" dirty="0" smtClean="0">
                <a:solidFill>
                  <a:schemeClr val="accent1">
                    <a:lumMod val="60000"/>
                    <a:lumOff val="40000"/>
                  </a:schemeClr>
                </a:solidFill>
              </a:rPr>
              <a:t>junctions </a:t>
            </a:r>
            <a:r>
              <a:rPr lang="en-US" dirty="0" smtClean="0"/>
              <a:t>used as couplings </a:t>
            </a:r>
            <a:r>
              <a:rPr lang="en-US" dirty="0" smtClean="0"/>
              <a:t>to prevent cell separation</a:t>
            </a:r>
          </a:p>
          <a:p>
            <a:r>
              <a:rPr lang="en-US" dirty="0" smtClean="0"/>
              <a:t>They link </a:t>
            </a:r>
            <a:r>
              <a:rPr lang="en-US" i="1" dirty="0" smtClean="0">
                <a:solidFill>
                  <a:schemeClr val="accent1">
                    <a:lumMod val="60000"/>
                    <a:lumOff val="40000"/>
                  </a:schemeClr>
                </a:solidFill>
              </a:rPr>
              <a:t>between</a:t>
            </a:r>
            <a:r>
              <a:rPr lang="en-US" dirty="0" smtClean="0"/>
              <a:t> and </a:t>
            </a:r>
            <a:r>
              <a:rPr lang="en-US" i="1" dirty="0" smtClean="0">
                <a:solidFill>
                  <a:schemeClr val="accent1">
                    <a:lumMod val="60000"/>
                    <a:lumOff val="40000"/>
                  </a:schemeClr>
                </a:solidFill>
              </a:rPr>
              <a:t>through</a:t>
            </a:r>
            <a:r>
              <a:rPr lang="en-US" dirty="0" smtClean="0">
                <a:solidFill>
                  <a:schemeClr val="accent1">
                    <a:lumMod val="60000"/>
                    <a:lumOff val="40000"/>
                  </a:schemeClr>
                </a:solidFill>
              </a:rPr>
              <a:t> </a:t>
            </a:r>
            <a:r>
              <a:rPr lang="en-US" dirty="0" smtClean="0"/>
              <a:t>cells</a:t>
            </a:r>
          </a:p>
          <a:p>
            <a:r>
              <a:rPr lang="en-US" dirty="0" smtClean="0"/>
              <a:t>Desmosomes  are commonly found in</a:t>
            </a:r>
            <a:br>
              <a:rPr lang="en-US" dirty="0" smtClean="0"/>
            </a:br>
            <a:r>
              <a:rPr lang="en-US" dirty="0" smtClean="0">
                <a:solidFill>
                  <a:schemeClr val="accent1">
                    <a:lumMod val="60000"/>
                    <a:lumOff val="40000"/>
                  </a:schemeClr>
                </a:solidFill>
              </a:rPr>
              <a:t>epidermal (skin) cells </a:t>
            </a:r>
            <a:r>
              <a:rPr lang="en-US" dirty="0" smtClean="0"/>
              <a:t>and </a:t>
            </a:r>
            <a:r>
              <a:rPr lang="en-US" dirty="0" smtClean="0">
                <a:solidFill>
                  <a:schemeClr val="accent1">
                    <a:lumMod val="60000"/>
                    <a:lumOff val="40000"/>
                  </a:schemeClr>
                </a:solidFill>
              </a:rPr>
              <a:t>cardiomyocytes</a:t>
            </a:r>
            <a:r>
              <a:rPr lang="en-US" dirty="0" smtClean="0"/>
              <a:t>, </a:t>
            </a:r>
            <a:r>
              <a:rPr lang="en-US" dirty="0" smtClean="0"/>
              <a:t>these types of cells stressed </a:t>
            </a:r>
            <a:r>
              <a:rPr lang="en-US" dirty="0" smtClean="0"/>
              <a:t>greatly</a:t>
            </a:r>
            <a:endParaRPr lang="en-US" dirty="0"/>
          </a:p>
        </p:txBody>
      </p:sp>
      <p:sp>
        <p:nvSpPr>
          <p:cNvPr id="3" name="Slide Number Placeholder 2"/>
          <p:cNvSpPr>
            <a:spLocks noGrp="1"/>
          </p:cNvSpPr>
          <p:nvPr>
            <p:ph type="sldNum" sz="quarter" idx="10"/>
          </p:nvPr>
        </p:nvSpPr>
        <p:spPr/>
        <p:txBody>
          <a:bodyPr/>
          <a:lstStyle/>
          <a:p>
            <a:fld id="{8DBD05BA-04DD-4BAD-98C9-970B9F9E3D17}" type="slidenum">
              <a:rPr lang="en-US" smtClean="0"/>
              <a:pPr/>
              <a:t>4</a:t>
            </a:fld>
            <a:endParaRPr lang="en-US"/>
          </a:p>
        </p:txBody>
      </p:sp>
    </p:spTree>
    <p:extLst>
      <p:ext uri="{BB962C8B-B14F-4D97-AF65-F5344CB8AC3E}">
        <p14:creationId xmlns:p14="http://schemas.microsoft.com/office/powerpoint/2010/main" val="18381897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Desmosome Features</a:t>
            </a:r>
            <a:endParaRPr lang="en-US" dirty="0"/>
          </a:p>
        </p:txBody>
      </p:sp>
      <p:sp>
        <p:nvSpPr>
          <p:cNvPr id="2" name="Content Placeholder 1"/>
          <p:cNvSpPr>
            <a:spLocks noGrp="1"/>
          </p:cNvSpPr>
          <p:nvPr>
            <p:ph idx="1"/>
          </p:nvPr>
        </p:nvSpPr>
        <p:spPr/>
        <p:txBody>
          <a:bodyPr/>
          <a:lstStyle/>
          <a:p>
            <a:pPr marL="0" indent="0">
              <a:buNone/>
            </a:pPr>
            <a:r>
              <a:rPr lang="en-US" dirty="0" smtClean="0"/>
              <a:t> </a:t>
            </a:r>
            <a:r>
              <a:rPr lang="en-US" dirty="0" smtClean="0">
                <a:solidFill>
                  <a:srgbClr val="00FF00"/>
                </a:solidFill>
              </a:rPr>
              <a:t>Plaque</a:t>
            </a:r>
          </a:p>
          <a:p>
            <a:pPr marL="292100" lvl="1" indent="0">
              <a:buNone/>
            </a:pPr>
            <a:r>
              <a:rPr lang="en-US" dirty="0" smtClean="0"/>
              <a:t>button-like thickening of the membranes of the two cells</a:t>
            </a:r>
            <a:endParaRPr lang="en-US" dirty="0"/>
          </a:p>
          <a:p>
            <a:pPr marL="0" indent="0">
              <a:buNone/>
            </a:pPr>
            <a:r>
              <a:rPr lang="en-US" dirty="0" smtClean="0"/>
              <a:t> </a:t>
            </a:r>
            <a:r>
              <a:rPr lang="en-US" dirty="0" err="1" smtClean="0">
                <a:solidFill>
                  <a:srgbClr val="00FF00"/>
                </a:solidFill>
              </a:rPr>
              <a:t>Cadherins</a:t>
            </a:r>
            <a:endParaRPr lang="en-US" dirty="0" smtClean="0">
              <a:solidFill>
                <a:srgbClr val="00FF00"/>
              </a:solidFill>
            </a:endParaRPr>
          </a:p>
          <a:p>
            <a:pPr lvl="1"/>
            <a:r>
              <a:rPr lang="en-US" dirty="0" smtClean="0"/>
              <a:t>protein </a:t>
            </a:r>
            <a:r>
              <a:rPr lang="en-US" dirty="0"/>
              <a:t>filaments extend from plaques, fit like teeth of a zipper in intercellular </a:t>
            </a:r>
            <a:r>
              <a:rPr lang="en-US" dirty="0" smtClean="0"/>
              <a:t>space</a:t>
            </a:r>
          </a:p>
          <a:p>
            <a:pPr lvl="1"/>
            <a:r>
              <a:rPr lang="en-US" dirty="0" smtClean="0"/>
              <a:t>This is the link between cells</a:t>
            </a:r>
            <a:endParaRPr lang="en-US" dirty="0"/>
          </a:p>
          <a:p>
            <a:pPr marL="0" indent="0">
              <a:buNone/>
            </a:pPr>
            <a:r>
              <a:rPr lang="en-US" dirty="0" smtClean="0"/>
              <a:t> </a:t>
            </a:r>
            <a:r>
              <a:rPr lang="en-US" dirty="0" smtClean="0">
                <a:solidFill>
                  <a:srgbClr val="00FF00"/>
                </a:solidFill>
              </a:rPr>
              <a:t>Intermediate filaments</a:t>
            </a:r>
          </a:p>
          <a:p>
            <a:pPr marL="449263" lvl="1" indent="-263525"/>
            <a:r>
              <a:rPr lang="en-US" dirty="0" smtClean="0"/>
              <a:t>These form the link through a cell that extend </a:t>
            </a:r>
            <a:r>
              <a:rPr lang="en-US" dirty="0"/>
              <a:t>from </a:t>
            </a:r>
            <a:r>
              <a:rPr lang="en-US" dirty="0" smtClean="0"/>
              <a:t>a plaque on one side of cell to a plaque on the other side of the cell</a:t>
            </a:r>
          </a:p>
          <a:p>
            <a:pPr marL="449263" lvl="1" indent="-263525"/>
            <a:r>
              <a:rPr lang="en-US" dirty="0" smtClean="0"/>
              <a:t>This is the link through a cell</a:t>
            </a:r>
            <a:endParaRPr lang="en-US" dirty="0"/>
          </a:p>
          <a:p>
            <a:pPr marL="0" indent="0">
              <a:buNone/>
            </a:pPr>
            <a:r>
              <a:rPr lang="en-US" dirty="0" smtClean="0"/>
              <a:t> </a:t>
            </a:r>
          </a:p>
        </p:txBody>
      </p:sp>
      <p:sp>
        <p:nvSpPr>
          <p:cNvPr id="3" name="Slide Number Placeholder 2"/>
          <p:cNvSpPr>
            <a:spLocks noGrp="1"/>
          </p:cNvSpPr>
          <p:nvPr>
            <p:ph type="sldNum" sz="quarter" idx="10"/>
          </p:nvPr>
        </p:nvSpPr>
        <p:spPr/>
        <p:txBody>
          <a:bodyPr/>
          <a:lstStyle/>
          <a:p>
            <a:fld id="{8DBD05BA-04DD-4BAD-98C9-970B9F9E3D17}" type="slidenum">
              <a:rPr lang="en-US" smtClean="0"/>
              <a:pPr/>
              <a:t>5</a:t>
            </a:fld>
            <a:endParaRPr lang="en-US"/>
          </a:p>
        </p:txBody>
      </p:sp>
    </p:spTree>
    <p:extLst>
      <p:ext uri="{BB962C8B-B14F-4D97-AF65-F5344CB8AC3E}">
        <p14:creationId xmlns:p14="http://schemas.microsoft.com/office/powerpoint/2010/main" val="66458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276386"/>
            <a:ext cx="8407400" cy="762000"/>
          </a:xfrm>
        </p:spPr>
        <p:txBody>
          <a:bodyPr/>
          <a:lstStyle/>
          <a:p>
            <a:r>
              <a:rPr lang="en-US" dirty="0" smtClean="0"/>
              <a:t>Desmosome Structure</a:t>
            </a:r>
            <a:endParaRPr lang="en-US" dirty="0"/>
          </a:p>
        </p:txBody>
      </p:sp>
      <p:sp>
        <p:nvSpPr>
          <p:cNvPr id="3" name="Content Placeholder 2"/>
          <p:cNvSpPr>
            <a:spLocks noGrp="1"/>
          </p:cNvSpPr>
          <p:nvPr>
            <p:ph idx="1"/>
          </p:nvPr>
        </p:nvSpPr>
        <p:spPr>
          <a:xfrm>
            <a:off x="364067" y="1038386"/>
            <a:ext cx="8390466" cy="5220789"/>
          </a:xfrm>
        </p:spPr>
        <p:txBody>
          <a:bodyPr/>
          <a:lstStyle/>
          <a:p>
            <a:r>
              <a:rPr lang="en-US" sz="2000" dirty="0" smtClean="0">
                <a:latin typeface="+mj-lt"/>
              </a:rPr>
              <a:t>The intercellular space shows the</a:t>
            </a:r>
            <a:br>
              <a:rPr lang="en-US" sz="2000" dirty="0" smtClean="0">
                <a:latin typeface="+mj-lt"/>
              </a:rPr>
            </a:br>
            <a:r>
              <a:rPr lang="en-US" sz="2000" dirty="0" smtClean="0">
                <a:latin typeface="+mj-lt"/>
              </a:rPr>
              <a:t>connections by cadherin family of</a:t>
            </a:r>
            <a:br>
              <a:rPr lang="en-US" sz="2000" dirty="0" smtClean="0">
                <a:latin typeface="+mj-lt"/>
              </a:rPr>
            </a:br>
            <a:r>
              <a:rPr lang="en-US" sz="2000" dirty="0" smtClean="0">
                <a:latin typeface="+mj-lt"/>
              </a:rPr>
              <a:t>proteins </a:t>
            </a:r>
            <a:r>
              <a:rPr lang="en-US" sz="2000" dirty="0" smtClean="0">
                <a:solidFill>
                  <a:srgbClr val="FF99FF"/>
                </a:solidFill>
                <a:latin typeface="+mj-lt"/>
              </a:rPr>
              <a:t>called </a:t>
            </a:r>
            <a:r>
              <a:rPr lang="en-US" sz="2000" dirty="0" err="1" smtClean="0">
                <a:solidFill>
                  <a:srgbClr val="FF99FF"/>
                </a:solidFill>
                <a:latin typeface="+mj-lt"/>
              </a:rPr>
              <a:t>desmoglein</a:t>
            </a:r>
            <a:r>
              <a:rPr lang="en-US" sz="2000" dirty="0" smtClean="0">
                <a:solidFill>
                  <a:srgbClr val="FF99FF"/>
                </a:solidFill>
                <a:latin typeface="+mj-lt"/>
              </a:rPr>
              <a:t> </a:t>
            </a:r>
            <a:r>
              <a:rPr lang="en-US" sz="2000" dirty="0">
                <a:solidFill>
                  <a:srgbClr val="FF99FF"/>
                </a:solidFill>
              </a:rPr>
              <a:t>(</a:t>
            </a:r>
            <a:r>
              <a:rPr lang="en-US" sz="2000" dirty="0" err="1">
                <a:solidFill>
                  <a:srgbClr val="FF99FF"/>
                </a:solidFill>
              </a:rPr>
              <a:t>Dsg</a:t>
            </a:r>
            <a:r>
              <a:rPr lang="en-US" sz="2000" dirty="0" smtClean="0">
                <a:solidFill>
                  <a:srgbClr val="FF99FF"/>
                </a:solidFill>
              </a:rPr>
              <a:t>) </a:t>
            </a:r>
            <a:r>
              <a:rPr lang="en-US" sz="2000" dirty="0" smtClean="0">
                <a:solidFill>
                  <a:srgbClr val="FF99FF"/>
                </a:solidFill>
                <a:latin typeface="+mj-lt"/>
              </a:rPr>
              <a:t>&amp;</a:t>
            </a:r>
            <a:br>
              <a:rPr lang="en-US" sz="2000" dirty="0" smtClean="0">
                <a:solidFill>
                  <a:srgbClr val="FF99FF"/>
                </a:solidFill>
                <a:latin typeface="+mj-lt"/>
              </a:rPr>
            </a:br>
            <a:r>
              <a:rPr lang="en-US" sz="2000" dirty="0" err="1" smtClean="0">
                <a:solidFill>
                  <a:srgbClr val="FF99FF"/>
                </a:solidFill>
                <a:latin typeface="+mj-lt"/>
              </a:rPr>
              <a:t>desmocolin</a:t>
            </a:r>
            <a:r>
              <a:rPr lang="en-US" sz="2000" dirty="0" smtClean="0">
                <a:solidFill>
                  <a:srgbClr val="FF99FF"/>
                </a:solidFill>
                <a:latin typeface="+mj-lt"/>
              </a:rPr>
              <a:t> (</a:t>
            </a:r>
            <a:r>
              <a:rPr lang="en-US" sz="2000" dirty="0" err="1" smtClean="0">
                <a:solidFill>
                  <a:srgbClr val="FF99FF"/>
                </a:solidFill>
                <a:latin typeface="+mj-lt"/>
              </a:rPr>
              <a:t>Dsc</a:t>
            </a:r>
            <a:r>
              <a:rPr lang="en-US" sz="2000" dirty="0" smtClean="0">
                <a:solidFill>
                  <a:srgbClr val="FF99FF"/>
                </a:solidFill>
                <a:latin typeface="+mj-lt"/>
              </a:rPr>
              <a:t>)</a:t>
            </a:r>
          </a:p>
          <a:p>
            <a:r>
              <a:rPr lang="en-US" sz="2000" dirty="0" smtClean="0">
                <a:latin typeface="+mj-lt"/>
              </a:rPr>
              <a:t>These </a:t>
            </a:r>
            <a:r>
              <a:rPr lang="en-US" sz="2000" dirty="0" err="1" smtClean="0">
                <a:latin typeface="+mj-lt"/>
              </a:rPr>
              <a:t>cadherins</a:t>
            </a:r>
            <a:r>
              <a:rPr lang="en-US" sz="2000" dirty="0" smtClean="0">
                <a:latin typeface="+mj-lt"/>
              </a:rPr>
              <a:t> extend through</a:t>
            </a:r>
            <a:br>
              <a:rPr lang="en-US" sz="2000" dirty="0" smtClean="0">
                <a:latin typeface="+mj-lt"/>
              </a:rPr>
            </a:br>
            <a:r>
              <a:rPr lang="en-US" sz="2000" dirty="0" smtClean="0">
                <a:latin typeface="+mj-lt"/>
              </a:rPr>
              <a:t>the plasma membranes and connect</a:t>
            </a:r>
            <a:br>
              <a:rPr lang="en-US" sz="2000" dirty="0" smtClean="0">
                <a:latin typeface="+mj-lt"/>
              </a:rPr>
            </a:br>
            <a:r>
              <a:rPr lang="en-US" sz="2000" dirty="0" smtClean="0">
                <a:latin typeface="+mj-lt"/>
              </a:rPr>
              <a:t>with the proteins that make up the</a:t>
            </a:r>
            <a:br>
              <a:rPr lang="en-US" sz="2000" dirty="0" smtClean="0">
                <a:latin typeface="+mj-lt"/>
              </a:rPr>
            </a:br>
            <a:r>
              <a:rPr lang="en-US" sz="2000" dirty="0" smtClean="0">
                <a:latin typeface="+mj-lt"/>
              </a:rPr>
              <a:t>plaque.  </a:t>
            </a:r>
            <a:r>
              <a:rPr lang="en-US" sz="2000" dirty="0" smtClean="0">
                <a:solidFill>
                  <a:srgbClr val="FF99FF"/>
                </a:solidFill>
                <a:latin typeface="+mj-lt"/>
              </a:rPr>
              <a:t>These plaque proteins are</a:t>
            </a:r>
            <a:br>
              <a:rPr lang="en-US" sz="2000" dirty="0" smtClean="0">
                <a:solidFill>
                  <a:srgbClr val="FF99FF"/>
                </a:solidFill>
                <a:latin typeface="+mj-lt"/>
              </a:rPr>
            </a:br>
            <a:r>
              <a:rPr lang="en-US" sz="2000" dirty="0" err="1" smtClean="0">
                <a:solidFill>
                  <a:srgbClr val="FF99FF"/>
                </a:solidFill>
                <a:latin typeface="+mj-lt"/>
              </a:rPr>
              <a:t>plakophilin</a:t>
            </a:r>
            <a:r>
              <a:rPr lang="en-US" sz="2000" dirty="0" smtClean="0">
                <a:solidFill>
                  <a:srgbClr val="FF99FF"/>
                </a:solidFill>
                <a:latin typeface="+mj-lt"/>
              </a:rPr>
              <a:t> and </a:t>
            </a:r>
            <a:r>
              <a:rPr lang="en-US" sz="2000" dirty="0" err="1" smtClean="0">
                <a:solidFill>
                  <a:srgbClr val="FF99FF"/>
                </a:solidFill>
                <a:latin typeface="+mj-lt"/>
              </a:rPr>
              <a:t>plakoglobin</a:t>
            </a:r>
            <a:endParaRPr lang="en-US" sz="2000" dirty="0">
              <a:solidFill>
                <a:srgbClr val="FF99FF"/>
              </a:solidFill>
              <a:latin typeface="+mj-lt"/>
            </a:endParaRPr>
          </a:p>
          <a:p>
            <a:r>
              <a:rPr lang="en-US" sz="2000" dirty="0" err="1" smtClean="0">
                <a:solidFill>
                  <a:srgbClr val="FF99FF"/>
                </a:solidFill>
                <a:latin typeface="+mj-lt"/>
              </a:rPr>
              <a:t>Desmoplakin</a:t>
            </a:r>
            <a:r>
              <a:rPr lang="en-US" sz="2000" dirty="0" smtClean="0">
                <a:solidFill>
                  <a:srgbClr val="FF99FF"/>
                </a:solidFill>
                <a:latin typeface="+mj-lt"/>
              </a:rPr>
              <a:t> (DP) is a protein that</a:t>
            </a:r>
            <a:br>
              <a:rPr lang="en-US" sz="2000" dirty="0" smtClean="0">
                <a:solidFill>
                  <a:srgbClr val="FF99FF"/>
                </a:solidFill>
                <a:latin typeface="+mj-lt"/>
              </a:rPr>
            </a:br>
            <a:r>
              <a:rPr lang="en-US" sz="2000" dirty="0" smtClean="0">
                <a:solidFill>
                  <a:srgbClr val="FF99FF"/>
                </a:solidFill>
                <a:latin typeface="+mj-lt"/>
              </a:rPr>
              <a:t>connects </a:t>
            </a:r>
            <a:r>
              <a:rPr lang="en-US" sz="2000" dirty="0" err="1" smtClean="0">
                <a:solidFill>
                  <a:srgbClr val="FF99FF"/>
                </a:solidFill>
                <a:latin typeface="+mj-lt"/>
              </a:rPr>
              <a:t>plakoglobin</a:t>
            </a:r>
            <a:r>
              <a:rPr lang="en-US" sz="2000" dirty="0" smtClean="0">
                <a:solidFill>
                  <a:srgbClr val="FF99FF"/>
                </a:solidFill>
                <a:latin typeface="+mj-lt"/>
              </a:rPr>
              <a:t> (PG)</a:t>
            </a:r>
          </a:p>
          <a:p>
            <a:r>
              <a:rPr lang="en-US" sz="2000" dirty="0" smtClean="0">
                <a:latin typeface="+mj-lt"/>
              </a:rPr>
              <a:t>The complex of plaque proteins</a:t>
            </a:r>
            <a:br>
              <a:rPr lang="en-US" sz="2000" dirty="0" smtClean="0">
                <a:latin typeface="+mj-lt"/>
              </a:rPr>
            </a:br>
            <a:r>
              <a:rPr lang="en-US" sz="2000" dirty="0" smtClean="0">
                <a:latin typeface="+mj-lt"/>
              </a:rPr>
              <a:t>(PP, PG, DP) connect the </a:t>
            </a:r>
            <a:r>
              <a:rPr lang="en-US" sz="2000" dirty="0" err="1" smtClean="0">
                <a:latin typeface="+mj-lt"/>
              </a:rPr>
              <a:t>cadherins</a:t>
            </a:r>
            <a:r>
              <a:rPr lang="en-US" sz="2000" dirty="0" smtClean="0">
                <a:latin typeface="+mj-lt"/>
              </a:rPr>
              <a:t/>
            </a:r>
            <a:br>
              <a:rPr lang="en-US" sz="2000" dirty="0" smtClean="0">
                <a:latin typeface="+mj-lt"/>
              </a:rPr>
            </a:br>
            <a:r>
              <a:rPr lang="en-US" sz="2000" dirty="0" smtClean="0">
                <a:latin typeface="+mj-lt"/>
              </a:rPr>
              <a:t>to the intermediate filaments</a:t>
            </a:r>
          </a:p>
        </p:txBody>
      </p:sp>
      <p:sp>
        <p:nvSpPr>
          <p:cNvPr id="4" name="Slide Number Placeholder 3"/>
          <p:cNvSpPr>
            <a:spLocks noGrp="1"/>
          </p:cNvSpPr>
          <p:nvPr>
            <p:ph type="sldNum" sz="quarter" idx="10"/>
          </p:nvPr>
        </p:nvSpPr>
        <p:spPr/>
        <p:txBody>
          <a:bodyPr/>
          <a:lstStyle/>
          <a:p>
            <a:fld id="{8DBD05BA-04DD-4BAD-98C9-970B9F9E3D17}" type="slidenum">
              <a:rPr lang="en-US" smtClean="0"/>
              <a:pPr/>
              <a:t>6</a:t>
            </a:fld>
            <a:endParaRPr lang="en-US"/>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1446" y="1038386"/>
            <a:ext cx="4154846" cy="5220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11108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7</a:t>
            </a:fld>
            <a:endParaRPr lang="en-US"/>
          </a:p>
        </p:txBody>
      </p:sp>
      <p:sp>
        <p:nvSpPr>
          <p:cNvPr id="5" name="Rectangle 4"/>
          <p:cNvSpPr/>
          <p:nvPr/>
        </p:nvSpPr>
        <p:spPr>
          <a:xfrm rot="16200000">
            <a:off x="6166910" y="1788696"/>
            <a:ext cx="4572000" cy="215444"/>
          </a:xfrm>
          <a:prstGeom prst="rect">
            <a:avLst/>
          </a:prstGeom>
        </p:spPr>
        <p:txBody>
          <a:bodyPr>
            <a:spAutoFit/>
          </a:bodyPr>
          <a:lstStyle/>
          <a:p>
            <a:r>
              <a:rPr lang="en-US" sz="800" dirty="0">
                <a:solidFill>
                  <a:schemeClr val="bg1">
                    <a:lumMod val="65000"/>
                  </a:schemeClr>
                </a:solidFill>
              </a:rPr>
              <a:t>http://www.derm101.com/wp-content/uploads/ac01g020-150x150.jpg</a:t>
            </a: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9536" y="254514"/>
            <a:ext cx="7494487" cy="3927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descr="http://www.derm101.com/wp-content/uploads/ac01g020-150x1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843" y="4334233"/>
            <a:ext cx="2288402" cy="22884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www.histology.leeds.ac.uk/cell/assets/desmosome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1870" y="4201245"/>
            <a:ext cx="1625513" cy="255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9364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Desmosome Dysfunction</a:t>
            </a:r>
            <a:endParaRPr lang="en-US" dirty="0"/>
          </a:p>
        </p:txBody>
      </p:sp>
      <p:sp>
        <p:nvSpPr>
          <p:cNvPr id="6" name="Content Placeholder 5"/>
          <p:cNvSpPr>
            <a:spLocks noGrp="1"/>
          </p:cNvSpPr>
          <p:nvPr>
            <p:ph idx="1"/>
          </p:nvPr>
        </p:nvSpPr>
        <p:spPr>
          <a:xfrm>
            <a:off x="364067" y="1115878"/>
            <a:ext cx="8482754" cy="5330642"/>
          </a:xfrm>
        </p:spPr>
        <p:txBody>
          <a:bodyPr/>
          <a:lstStyle/>
          <a:p>
            <a:pPr marL="0" indent="0">
              <a:buNone/>
            </a:pPr>
            <a:r>
              <a:rPr lang="en-US" sz="2200" dirty="0" smtClean="0"/>
              <a:t>Epidermis bullosa simplex</a:t>
            </a:r>
          </a:p>
          <a:p>
            <a:pPr lvl="1"/>
            <a:r>
              <a:rPr lang="en-US" dirty="0" smtClean="0"/>
              <a:t>defects in genes for keratins</a:t>
            </a:r>
          </a:p>
          <a:p>
            <a:pPr lvl="1"/>
            <a:r>
              <a:rPr lang="en-US" dirty="0" smtClean="0"/>
              <a:t>skins blisters easily from rubbing, scratching</a:t>
            </a:r>
          </a:p>
          <a:p>
            <a:pPr lvl="1"/>
            <a:r>
              <a:rPr lang="en-US" dirty="0" smtClean="0"/>
              <a:t>severe cases: mouth or intestinal blistering</a:t>
            </a:r>
          </a:p>
          <a:p>
            <a:pPr marL="0" indent="0">
              <a:buNone/>
            </a:pPr>
            <a:r>
              <a:rPr lang="en-US" sz="2200" dirty="0" smtClean="0"/>
              <a:t>Pemphigus</a:t>
            </a:r>
            <a:endParaRPr lang="en-US" sz="2200" dirty="0"/>
          </a:p>
          <a:p>
            <a:pPr lvl="1"/>
            <a:r>
              <a:rPr lang="en-US" dirty="0" smtClean="0"/>
              <a:t>autoimmunity to cadherin family proteins </a:t>
            </a:r>
            <a:br>
              <a:rPr lang="en-US" dirty="0" smtClean="0"/>
            </a:br>
            <a:r>
              <a:rPr lang="en-US" b="1" dirty="0" err="1" smtClean="0">
                <a:solidFill>
                  <a:srgbClr val="006600"/>
                </a:solidFill>
              </a:rPr>
              <a:t>desmoglein</a:t>
            </a:r>
            <a:r>
              <a:rPr lang="en-US" dirty="0" smtClean="0"/>
              <a:t> that connect cells</a:t>
            </a:r>
            <a:endParaRPr lang="en-US" dirty="0">
              <a:solidFill>
                <a:srgbClr val="00FF00"/>
              </a:solidFill>
            </a:endParaRPr>
          </a:p>
          <a:p>
            <a:pPr lvl="1"/>
            <a:r>
              <a:rPr lang="en-US" dirty="0" smtClean="0"/>
              <a:t>several types of pemphigus with different</a:t>
            </a:r>
            <a:br>
              <a:rPr lang="en-US" dirty="0" smtClean="0"/>
            </a:br>
            <a:r>
              <a:rPr lang="en-US" dirty="0" smtClean="0"/>
              <a:t>appearances</a:t>
            </a:r>
            <a:endParaRPr lang="en-US" dirty="0"/>
          </a:p>
          <a:p>
            <a:pPr marL="0" indent="0">
              <a:buNone/>
            </a:pPr>
            <a:r>
              <a:rPr lang="en-US" sz="2200" dirty="0" smtClean="0"/>
              <a:t>Lethal </a:t>
            </a:r>
            <a:r>
              <a:rPr lang="en-US" sz="2200" dirty="0" err="1" smtClean="0"/>
              <a:t>acantholytic</a:t>
            </a:r>
            <a:r>
              <a:rPr lang="en-US" sz="2200" dirty="0" smtClean="0"/>
              <a:t> epidermolysis bullosa</a:t>
            </a:r>
          </a:p>
          <a:p>
            <a:pPr lvl="1"/>
            <a:r>
              <a:rPr lang="en-US" dirty="0" smtClean="0"/>
              <a:t>partial deletion of the </a:t>
            </a:r>
            <a:r>
              <a:rPr lang="en-US" dirty="0" err="1" smtClean="0"/>
              <a:t>desmoplakin</a:t>
            </a:r>
            <a:r>
              <a:rPr lang="en-US" dirty="0" smtClean="0"/>
              <a:t> gene</a:t>
            </a:r>
            <a:endParaRPr lang="en-US" dirty="0"/>
          </a:p>
          <a:p>
            <a:pPr lvl="1"/>
            <a:r>
              <a:rPr lang="en-US" dirty="0" smtClean="0"/>
              <a:t>this presents usually after birth and is lethal in infancy</a:t>
            </a:r>
          </a:p>
          <a:p>
            <a:pPr marL="0" indent="0">
              <a:buNone/>
            </a:pPr>
            <a:r>
              <a:rPr lang="en-US" sz="2200" dirty="0" smtClean="0"/>
              <a:t>Skin fragility syndrome (ectodermal dysplasia)</a:t>
            </a:r>
            <a:endParaRPr lang="en-US" sz="2200" dirty="0"/>
          </a:p>
          <a:p>
            <a:pPr lvl="1"/>
            <a:r>
              <a:rPr lang="en-US" dirty="0" smtClean="0"/>
              <a:t>defect in the </a:t>
            </a:r>
            <a:r>
              <a:rPr lang="en-US" dirty="0" err="1" smtClean="0"/>
              <a:t>plakophilin</a:t>
            </a:r>
            <a:r>
              <a:rPr lang="en-US" dirty="0" smtClean="0"/>
              <a:t> gene</a:t>
            </a:r>
            <a:endParaRPr lang="en-US" dirty="0"/>
          </a:p>
          <a:p>
            <a:pPr marL="228600" lvl="1" indent="0">
              <a:buNone/>
            </a:pPr>
            <a:endParaRPr lang="en-US" dirty="0"/>
          </a:p>
          <a:p>
            <a:pPr lvl="1"/>
            <a:endParaRPr lang="en-US" dirty="0"/>
          </a:p>
          <a:p>
            <a:endParaRPr lang="en-US" dirty="0"/>
          </a:p>
        </p:txBody>
      </p:sp>
      <p:sp>
        <p:nvSpPr>
          <p:cNvPr id="4" name="Slide Number Placeholder 3"/>
          <p:cNvSpPr>
            <a:spLocks noGrp="1"/>
          </p:cNvSpPr>
          <p:nvPr>
            <p:ph type="sldNum" sz="quarter" idx="10"/>
          </p:nvPr>
        </p:nvSpPr>
        <p:spPr/>
        <p:txBody>
          <a:bodyPr/>
          <a:lstStyle/>
          <a:p>
            <a:fld id="{8DBD05BA-04DD-4BAD-98C9-970B9F9E3D17}" type="slidenum">
              <a:rPr lang="en-US" smtClean="0"/>
              <a:pPr/>
              <a:t>8</a:t>
            </a:fld>
            <a:endParaRPr lang="en-US"/>
          </a:p>
        </p:txBody>
      </p:sp>
      <p:pic>
        <p:nvPicPr>
          <p:cNvPr id="17410" name="Picture 2" descr="Image result for epidermolysis bullosa simple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013" y="1410344"/>
            <a:ext cx="1637715" cy="1288164"/>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localisation: back&#10;diagnosis: Pemphigus Vulgaris&#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5012" y="2883172"/>
            <a:ext cx="1764711" cy="114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410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Adherens</a:t>
            </a:r>
            <a:r>
              <a:rPr lang="en-US" dirty="0" smtClean="0"/>
              <a:t> Junction</a:t>
            </a:r>
            <a:endParaRPr lang="en-US" dirty="0"/>
          </a:p>
        </p:txBody>
      </p:sp>
      <p:sp>
        <p:nvSpPr>
          <p:cNvPr id="6" name="Content Placeholder 5"/>
          <p:cNvSpPr>
            <a:spLocks noGrp="1"/>
          </p:cNvSpPr>
          <p:nvPr>
            <p:ph idx="1"/>
          </p:nvPr>
        </p:nvSpPr>
        <p:spPr/>
        <p:txBody>
          <a:bodyPr/>
          <a:lstStyle/>
          <a:p>
            <a:r>
              <a:rPr lang="en-US" dirty="0" smtClean="0"/>
              <a:t>This junction is similar to desmosomes at least in </a:t>
            </a:r>
            <a:r>
              <a:rPr lang="en-US" dirty="0" smtClean="0"/>
              <a:t>function</a:t>
            </a:r>
            <a:endParaRPr lang="en-US" dirty="0" smtClean="0"/>
          </a:p>
          <a:p>
            <a:r>
              <a:rPr lang="en-US" dirty="0" smtClean="0"/>
              <a:t>The important difference with desmosomes is that the </a:t>
            </a:r>
            <a:r>
              <a:rPr lang="en-US" dirty="0" smtClean="0">
                <a:solidFill>
                  <a:schemeClr val="accent1">
                    <a:lumMod val="60000"/>
                    <a:lumOff val="40000"/>
                  </a:schemeClr>
                </a:solidFill>
              </a:rPr>
              <a:t>through-cell filaments </a:t>
            </a:r>
            <a:r>
              <a:rPr lang="en-US" dirty="0" smtClean="0"/>
              <a:t>are </a:t>
            </a:r>
            <a:r>
              <a:rPr lang="en-US" dirty="0" smtClean="0">
                <a:solidFill>
                  <a:srgbClr val="FFFF00"/>
                </a:solidFill>
              </a:rPr>
              <a:t>not</a:t>
            </a:r>
            <a:r>
              <a:rPr lang="en-US" dirty="0" smtClean="0"/>
              <a:t> </a:t>
            </a:r>
            <a:r>
              <a:rPr lang="en-US" dirty="0" smtClean="0">
                <a:solidFill>
                  <a:schemeClr val="accent1">
                    <a:lumMod val="60000"/>
                    <a:lumOff val="40000"/>
                  </a:schemeClr>
                </a:solidFill>
              </a:rPr>
              <a:t>intermediate filaments</a:t>
            </a:r>
            <a:r>
              <a:rPr lang="en-US" dirty="0" smtClean="0"/>
              <a:t>, but rather </a:t>
            </a:r>
            <a:r>
              <a:rPr lang="en-US" dirty="0" smtClean="0">
                <a:solidFill>
                  <a:srgbClr val="00FF00"/>
                </a:solidFill>
              </a:rPr>
              <a:t>actin filaments (F-actin)</a:t>
            </a:r>
          </a:p>
          <a:p>
            <a:r>
              <a:rPr lang="en-US" dirty="0" smtClean="0">
                <a:solidFill>
                  <a:schemeClr val="accent1">
                    <a:lumMod val="60000"/>
                    <a:lumOff val="40000"/>
                  </a:schemeClr>
                </a:solidFill>
              </a:rPr>
              <a:t>Actin</a:t>
            </a:r>
            <a:r>
              <a:rPr lang="en-US" dirty="0" smtClean="0"/>
              <a:t> is a protein that interacts with </a:t>
            </a:r>
            <a:r>
              <a:rPr lang="en-US" dirty="0" smtClean="0">
                <a:solidFill>
                  <a:schemeClr val="accent1">
                    <a:lumMod val="60000"/>
                    <a:lumOff val="40000"/>
                  </a:schemeClr>
                </a:solidFill>
              </a:rPr>
              <a:t>myosin</a:t>
            </a:r>
            <a:r>
              <a:rPr lang="en-US" dirty="0" smtClean="0"/>
              <a:t> in </a:t>
            </a:r>
            <a:r>
              <a:rPr lang="en-US" dirty="0" smtClean="0">
                <a:solidFill>
                  <a:srgbClr val="FFFF00"/>
                </a:solidFill>
              </a:rPr>
              <a:t>muscle contraction</a:t>
            </a:r>
            <a:endParaRPr lang="en-US" dirty="0">
              <a:solidFill>
                <a:srgbClr val="FFFF00"/>
              </a:solidFill>
            </a:endParaRPr>
          </a:p>
        </p:txBody>
      </p:sp>
      <p:sp>
        <p:nvSpPr>
          <p:cNvPr id="4" name="Slide Number Placeholder 3"/>
          <p:cNvSpPr>
            <a:spLocks noGrp="1"/>
          </p:cNvSpPr>
          <p:nvPr>
            <p:ph type="sldNum" sz="quarter" idx="10"/>
          </p:nvPr>
        </p:nvSpPr>
        <p:spPr/>
        <p:txBody>
          <a:bodyPr/>
          <a:lstStyle/>
          <a:p>
            <a:fld id="{8DBD05BA-04DD-4BAD-98C9-970B9F9E3D17}" type="slidenum">
              <a:rPr lang="en-US" smtClean="0"/>
              <a:pPr/>
              <a:t>9</a:t>
            </a:fld>
            <a:endParaRPr lang="en-US"/>
          </a:p>
        </p:txBody>
      </p:sp>
    </p:spTree>
    <p:extLst>
      <p:ext uri="{BB962C8B-B14F-4D97-AF65-F5344CB8AC3E}">
        <p14:creationId xmlns:p14="http://schemas.microsoft.com/office/powerpoint/2010/main" val="3869983620"/>
      </p:ext>
    </p:extLst>
  </p:cSld>
  <p:clrMapOvr>
    <a:masterClrMapping/>
  </p:clrMapOvr>
</p:sld>
</file>

<file path=ppt/theme/theme1.xml><?xml version="1.0" encoding="utf-8"?>
<a:theme xmlns:a="http://schemas.openxmlformats.org/drawingml/2006/main" name="4_LightOnDark">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33860</TotalTime>
  <Words>1520</Words>
  <Application>Microsoft Office PowerPoint</Application>
  <PresentationFormat>On-screen Show (4:3)</PresentationFormat>
  <Paragraphs>203</Paragraphs>
  <Slides>33</Slides>
  <Notes>0</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4_LightOnDark</vt:lpstr>
      <vt:lpstr>Cell Junctions</vt:lpstr>
      <vt:lpstr>Objectives</vt:lpstr>
      <vt:lpstr>Cell Junctions</vt:lpstr>
      <vt:lpstr>Desmosomes</vt:lpstr>
      <vt:lpstr>Desmosome Features</vt:lpstr>
      <vt:lpstr>Desmosome Structure</vt:lpstr>
      <vt:lpstr>PowerPoint Presentation</vt:lpstr>
      <vt:lpstr>Desmosome Dysfunction</vt:lpstr>
      <vt:lpstr>Adherens Junction</vt:lpstr>
      <vt:lpstr>Adherens Junction Features</vt:lpstr>
      <vt:lpstr>Comparing Adherens Junctions to Desmosomes</vt:lpstr>
      <vt:lpstr>Molecular Details</vt:lpstr>
      <vt:lpstr>Tight Junctions</vt:lpstr>
      <vt:lpstr>Transcellular &amp; Paracellular Paths</vt:lpstr>
      <vt:lpstr>Tight Junction Features</vt:lpstr>
      <vt:lpstr>PowerPoint Presentation</vt:lpstr>
      <vt:lpstr>PowerPoint Presentation</vt:lpstr>
      <vt:lpstr>The Main Components of TJs</vt:lpstr>
      <vt:lpstr>The Biomolecules of Tight Junctions</vt:lpstr>
      <vt:lpstr>The Biomolecules of Tight Junctions</vt:lpstr>
      <vt:lpstr>Tight Junction Dysfunction</vt:lpstr>
      <vt:lpstr>Gap Junctions</vt:lpstr>
      <vt:lpstr>Gap Junction Features</vt:lpstr>
      <vt:lpstr>Connexon Structure</vt:lpstr>
      <vt:lpstr>Gap Junction Building</vt:lpstr>
      <vt:lpstr>PowerPoint Presentation</vt:lpstr>
      <vt:lpstr>PowerPoint Presentation</vt:lpstr>
      <vt:lpstr>PowerPoint Presentation</vt:lpstr>
      <vt:lpstr>PowerPoint Presentation</vt:lpstr>
      <vt:lpstr>Hemidesmosomes</vt:lpstr>
      <vt:lpstr>PowerPoint Presentation</vt:lpstr>
      <vt:lpstr>PowerPoint Presentation</vt:lpstr>
      <vt:lpstr>Reading (Sources)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 M Halloran</cp:lastModifiedBy>
  <cp:revision>1703</cp:revision>
  <dcterms:created xsi:type="dcterms:W3CDTF">2005-12-08T13:54:14Z</dcterms:created>
  <dcterms:modified xsi:type="dcterms:W3CDTF">2015-06-04T19:42:16Z</dcterms:modified>
</cp:coreProperties>
</file>